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  <p:sldId id="281" r:id="rId22"/>
    <p:sldId id="282" r:id="rId23"/>
    <p:sldId id="283" r:id="rId24"/>
    <p:sldId id="275" r:id="rId25"/>
    <p:sldId id="276" r:id="rId26"/>
    <p:sldId id="277" r:id="rId27"/>
    <p:sldId id="278" r:id="rId28"/>
    <p:sldId id="279" r:id="rId29"/>
  </p:sldIdLst>
  <p:sldSz cx="10691813" cy="7559675"/>
  <p:notesSz cx="9144000" cy="6858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Twinkl" pitchFamily="2" charset="77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  <p15:guide id="3" pos="429">
          <p15:clr>
            <a:srgbClr val="A4A3A4"/>
          </p15:clr>
        </p15:guide>
        <p15:guide id="4" orient="horz" pos="4331">
          <p15:clr>
            <a:srgbClr val="A4A3A4"/>
          </p15:clr>
        </p15:guide>
        <p15:guide id="5" pos="6316">
          <p15:clr>
            <a:srgbClr val="A4A3A4"/>
          </p15:clr>
        </p15:guide>
        <p15:guide id="6" orient="horz" pos="385">
          <p15:clr>
            <a:srgbClr val="A4A3A4"/>
          </p15:clr>
        </p15:guide>
        <p15:guide id="7" pos="568">
          <p15:clr>
            <a:srgbClr val="A4A3A4"/>
          </p15:clr>
        </p15:guide>
        <p15:guide id="8" orient="horz" pos="567">
          <p15:clr>
            <a:srgbClr val="A4A3A4"/>
          </p15:clr>
        </p15:guide>
        <p15:guide id="9" orient="horz" pos="4195">
          <p15:clr>
            <a:srgbClr val="A4A3A4"/>
          </p15:clr>
        </p15:guide>
        <p15:guide id="10" pos="6157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hcjWO0IpofbRfF/qMBYel0v86O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D15"/>
    <a:srgbClr val="DB0075"/>
    <a:srgbClr val="FAB000"/>
    <a:srgbClr val="88BD32"/>
    <a:srgbClr val="8D358B"/>
    <a:srgbClr val="2CB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20" y="184"/>
      </p:cViewPr>
      <p:guideLst>
        <p:guide orient="horz" pos="2381"/>
        <p:guide pos="3368"/>
        <p:guide pos="429"/>
        <p:guide orient="horz" pos="4331"/>
        <p:guide pos="6316"/>
        <p:guide orient="horz" pos="385"/>
        <p:guide pos="568"/>
        <p:guide orient="horz" pos="567"/>
        <p:guide orient="horz" pos="4195"/>
        <p:guide pos="6157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79484" y="1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5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4" name="Google Shape;41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2" name="Google Shape;4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7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65425" y="6830082"/>
            <a:ext cx="674079" cy="6401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1">
            <a:hlinkClick r:id="rId4"/>
          </p:cNvPr>
          <p:cNvSpPr/>
          <p:nvPr/>
        </p:nvSpPr>
        <p:spPr>
          <a:xfrm>
            <a:off x="4838046" y="6130871"/>
            <a:ext cx="1015722" cy="60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2"/>
          <p:cNvSpPr/>
          <p:nvPr/>
        </p:nvSpPr>
        <p:spPr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3"/>
          <p:cNvSpPr/>
          <p:nvPr/>
        </p:nvSpPr>
        <p:spPr>
          <a:xfrm>
            <a:off x="534588" y="3230261"/>
            <a:ext cx="9617223" cy="378941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0" name="Google Shape;20;p33"/>
          <p:cNvSpPr/>
          <p:nvPr/>
        </p:nvSpPr>
        <p:spPr>
          <a:xfrm>
            <a:off x="534588" y="540000"/>
            <a:ext cx="9617223" cy="241739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65425" y="6830082"/>
            <a:ext cx="674079" cy="64013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4">
            <a:hlinkClick r:id="rId4"/>
          </p:cNvPr>
          <p:cNvSpPr/>
          <p:nvPr/>
        </p:nvSpPr>
        <p:spPr>
          <a:xfrm>
            <a:off x="4838046" y="3475034"/>
            <a:ext cx="1015722" cy="60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Slide">
  <p:cSld name="1_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 Slide">
  <p:cSld name="2_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 Slide">
  <p:cSld name="3_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/>
          <p:nvPr/>
        </p:nvSpPr>
        <p:spPr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9" name="Google Shape;2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38937" y="6320907"/>
            <a:ext cx="674079" cy="640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>
            <a:spLocks noGrp="1"/>
          </p:cNvSpPr>
          <p:nvPr>
            <p:ph type="title"/>
          </p:nvPr>
        </p:nvSpPr>
        <p:spPr>
          <a:xfrm>
            <a:off x="572645" y="766467"/>
            <a:ext cx="9546524" cy="126869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>
            <a:spLocks noGrp="1"/>
          </p:cNvSpPr>
          <p:nvPr>
            <p:ph type="body" idx="1"/>
          </p:nvPr>
        </p:nvSpPr>
        <p:spPr>
          <a:xfrm>
            <a:off x="572645" y="2157657"/>
            <a:ext cx="9546524" cy="4836793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33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1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29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31.png"/><Relationship Id="rId9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47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31.png"/><Relationship Id="rId9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jpg"/><Relationship Id="rId3" Type="http://schemas.openxmlformats.org/officeDocument/2006/relationships/image" Target="../media/image47.png"/><Relationship Id="rId7" Type="http://schemas.openxmlformats.org/officeDocument/2006/relationships/image" Target="../media/image71.jpg"/><Relationship Id="rId12" Type="http://schemas.openxmlformats.org/officeDocument/2006/relationships/image" Target="../media/image76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5" Type="http://schemas.openxmlformats.org/officeDocument/2006/relationships/image" Target="../media/image79.jpg"/><Relationship Id="rId10" Type="http://schemas.openxmlformats.org/officeDocument/2006/relationships/image" Target="../media/image74.jpg"/><Relationship Id="rId4" Type="http://schemas.openxmlformats.org/officeDocument/2006/relationships/image" Target="../media/image31.png"/><Relationship Id="rId9" Type="http://schemas.openxmlformats.org/officeDocument/2006/relationships/image" Target="../media/image73.jpg"/><Relationship Id="rId14" Type="http://schemas.openxmlformats.org/officeDocument/2006/relationships/image" Target="../media/image7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jpg"/><Relationship Id="rId3" Type="http://schemas.openxmlformats.org/officeDocument/2006/relationships/image" Target="../media/image47.png"/><Relationship Id="rId7" Type="http://schemas.openxmlformats.org/officeDocument/2006/relationships/image" Target="../media/image71.jpg"/><Relationship Id="rId12" Type="http://schemas.openxmlformats.org/officeDocument/2006/relationships/image" Target="../media/image76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5" Type="http://schemas.openxmlformats.org/officeDocument/2006/relationships/image" Target="../media/image79.jpg"/><Relationship Id="rId10" Type="http://schemas.openxmlformats.org/officeDocument/2006/relationships/image" Target="../media/image74.jpg"/><Relationship Id="rId4" Type="http://schemas.openxmlformats.org/officeDocument/2006/relationships/image" Target="../media/image31.png"/><Relationship Id="rId9" Type="http://schemas.openxmlformats.org/officeDocument/2006/relationships/image" Target="../media/image73.jpg"/><Relationship Id="rId14" Type="http://schemas.openxmlformats.org/officeDocument/2006/relationships/image" Target="../media/image7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47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g"/><Relationship Id="rId11" Type="http://schemas.openxmlformats.org/officeDocument/2006/relationships/slide" Target="slide20.xml"/><Relationship Id="rId5" Type="http://schemas.openxmlformats.org/officeDocument/2006/relationships/image" Target="../media/image81.jpg"/><Relationship Id="rId10" Type="http://schemas.openxmlformats.org/officeDocument/2006/relationships/image" Target="../media/image85.jpeg"/><Relationship Id="rId4" Type="http://schemas.openxmlformats.org/officeDocument/2006/relationships/image" Target="../media/image31.png"/><Relationship Id="rId9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97.png"/><Relationship Id="rId3" Type="http://schemas.openxmlformats.org/officeDocument/2006/relationships/image" Target="../media/image47.png"/><Relationship Id="rId7" Type="http://schemas.openxmlformats.org/officeDocument/2006/relationships/image" Target="../media/image92.jp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g"/><Relationship Id="rId11" Type="http://schemas.openxmlformats.org/officeDocument/2006/relationships/image" Target="../media/image95.png"/><Relationship Id="rId5" Type="http://schemas.openxmlformats.org/officeDocument/2006/relationships/image" Target="../media/image90.jp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13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4.pn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3.pn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17.jp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813" y="0"/>
            <a:ext cx="9143999" cy="688134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"/>
          <p:cNvSpPr/>
          <p:nvPr/>
        </p:nvSpPr>
        <p:spPr>
          <a:xfrm>
            <a:off x="0" y="1"/>
            <a:ext cx="1665514" cy="6948516"/>
          </a:xfrm>
          <a:prstGeom prst="rect">
            <a:avLst/>
          </a:prstGeom>
          <a:solidFill>
            <a:srgbClr val="EB60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"/>
          <p:cNvSpPr/>
          <p:nvPr/>
        </p:nvSpPr>
        <p:spPr>
          <a:xfrm>
            <a:off x="1" y="6881348"/>
            <a:ext cx="10691812" cy="678326"/>
          </a:xfrm>
          <a:prstGeom prst="rect">
            <a:avLst/>
          </a:prstGeom>
          <a:solidFill>
            <a:srgbClr val="6C38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"/>
          <p:cNvSpPr txBox="1"/>
          <p:nvPr/>
        </p:nvSpPr>
        <p:spPr>
          <a:xfrm>
            <a:off x="3630995" y="7116637"/>
            <a:ext cx="3422002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Science</a:t>
            </a:r>
            <a:r>
              <a:rPr lang="en-GB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Animals Including Humans | Animal Diets | Lesson 3</a:t>
            </a:r>
            <a:endParaRPr/>
          </a:p>
        </p:txBody>
      </p:sp>
      <p:sp>
        <p:nvSpPr>
          <p:cNvPr id="38" name="Google Shape;38;p1"/>
          <p:cNvSpPr>
            <a:spLocks noGrp="1"/>
          </p:cNvSpPr>
          <p:nvPr>
            <p:ph type="body" idx="4294967295"/>
          </p:nvPr>
        </p:nvSpPr>
        <p:spPr>
          <a:xfrm>
            <a:off x="2428875" y="3090994"/>
            <a:ext cx="5834062" cy="543989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GB" sz="2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Animals Including Humans</a:t>
            </a:r>
            <a:endParaRPr/>
          </a:p>
        </p:txBody>
      </p:sp>
      <p:sp>
        <p:nvSpPr>
          <p:cNvPr id="39" name="Google Shape;39;p1"/>
          <p:cNvSpPr>
            <a:spLocks noGrp="1"/>
          </p:cNvSpPr>
          <p:nvPr>
            <p:ph type="title" idx="4294967295"/>
          </p:nvPr>
        </p:nvSpPr>
        <p:spPr>
          <a:xfrm>
            <a:off x="1313656" y="2401692"/>
            <a:ext cx="8064500" cy="655294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</a:pPr>
            <a:r>
              <a:rPr lang="en-GB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Science</a:t>
            </a:r>
            <a:endParaRPr/>
          </a:p>
        </p:txBody>
      </p:sp>
      <p:pic>
        <p:nvPicPr>
          <p:cNvPr id="40" name="Google Shape;4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8732" y="1025269"/>
            <a:ext cx="1614353" cy="1071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Google Shape;41;p1"/>
          <p:cNvCxnSpPr/>
          <p:nvPr/>
        </p:nvCxnSpPr>
        <p:spPr>
          <a:xfrm>
            <a:off x="0" y="6881348"/>
            <a:ext cx="1069181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0"/>
          <p:cNvPicPr preferRelativeResize="0"/>
          <p:nvPr/>
        </p:nvPicPr>
        <p:blipFill rotWithShape="1">
          <a:blip r:embed="rId3">
            <a:alphaModFix/>
          </a:blip>
          <a:srcRect t="36080" r="375" b="1"/>
          <a:stretch/>
        </p:blipFill>
        <p:spPr>
          <a:xfrm>
            <a:off x="902193" y="2635322"/>
            <a:ext cx="8872046" cy="4024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10"/>
          <p:cNvGrpSpPr/>
          <p:nvPr/>
        </p:nvGrpSpPr>
        <p:grpSpPr>
          <a:xfrm>
            <a:off x="4137891" y="3297381"/>
            <a:ext cx="5442795" cy="2623127"/>
            <a:chOff x="4137891" y="3297381"/>
            <a:chExt cx="5442795" cy="2623127"/>
          </a:xfrm>
        </p:grpSpPr>
        <p:sp>
          <p:nvSpPr>
            <p:cNvPr id="167" name="Google Shape;167;p10"/>
            <p:cNvSpPr/>
            <p:nvPr/>
          </p:nvSpPr>
          <p:spPr>
            <a:xfrm>
              <a:off x="4137891" y="3297381"/>
              <a:ext cx="5442795" cy="262312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8D358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52000" tIns="45700" rIns="108000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53">
                  <a:solidFill>
                    <a:schemeClr val="dk1"/>
                  </a:solidFill>
                  <a:latin typeface="Twinkl" pitchFamily="2" charset="0"/>
                  <a:sym typeface="Arial"/>
                </a:rPr>
                <a:t>Sharks eat fish and other animals that live in the sea.</a:t>
              </a:r>
              <a:endParaRPr>
                <a:latin typeface="Twinkl" pitchFamily="2" charset="0"/>
              </a:endParaRPr>
            </a:p>
          </p:txBody>
        </p:sp>
        <p:pic>
          <p:nvPicPr>
            <p:cNvPr id="168" name="Google Shape;168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08073" y="4355708"/>
              <a:ext cx="2918691" cy="1289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10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Twinkl" pitchFamily="2" charset="0"/>
                <a:sym typeface="Arial"/>
              </a:rPr>
              <a:t>Diets</a:t>
            </a:r>
            <a:endParaRPr>
              <a:latin typeface="Twinkl" pitchFamily="2" charset="0"/>
            </a:endParaRPr>
          </a:p>
        </p:txBody>
      </p:sp>
      <p:pic>
        <p:nvPicPr>
          <p:cNvPr id="170" name="Google Shape;17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0"/>
          <p:cNvSpPr/>
          <p:nvPr/>
        </p:nvSpPr>
        <p:spPr>
          <a:xfrm>
            <a:off x="901700" y="1636826"/>
            <a:ext cx="8872538" cy="864000"/>
          </a:xfrm>
          <a:prstGeom prst="roundRect">
            <a:avLst>
              <a:gd name="adj" fmla="val 16667"/>
            </a:avLst>
          </a:prstGeom>
          <a:solidFill>
            <a:srgbClr val="8D35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lt1"/>
                </a:solidFill>
                <a:latin typeface="Twinkl" pitchFamily="2" charset="0"/>
                <a:sym typeface="Arial"/>
              </a:rPr>
              <a:t>All living things need to eat. We call what animals eat their diet.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lt1"/>
                </a:solidFill>
                <a:latin typeface="Twinkl" pitchFamily="2" charset="0"/>
                <a:sym typeface="Arial"/>
              </a:rPr>
              <a:t>What do you think this animal eats? Talk to your partner. </a:t>
            </a:r>
            <a:endParaRPr dirty="0">
              <a:latin typeface="Twinkl" pitchFamily="2" charset="0"/>
            </a:endParaRPr>
          </a:p>
        </p:txBody>
      </p:sp>
      <p:pic>
        <p:nvPicPr>
          <p:cNvPr id="172" name="Google Shape;17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399" y="1426410"/>
            <a:ext cx="760990" cy="490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 rotWithShape="1">
          <a:blip r:embed="rId7">
            <a:alphaModFix/>
          </a:blip>
          <a:srcRect l="13467" t="3585" r="18362" b="5350"/>
          <a:stretch/>
        </p:blipFill>
        <p:spPr>
          <a:xfrm>
            <a:off x="1532820" y="2773350"/>
            <a:ext cx="3558490" cy="3558489"/>
          </a:xfrm>
          <a:prstGeom prst="ellipse">
            <a:avLst/>
          </a:prstGeom>
          <a:noFill/>
          <a:ln w="28575" cap="flat" cmpd="sng">
            <a:solidFill>
              <a:srgbClr val="8D358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4" name="Google Shape;174;p10"/>
          <p:cNvSpPr/>
          <p:nvPr/>
        </p:nvSpPr>
        <p:spPr>
          <a:xfrm>
            <a:off x="2545447" y="2723506"/>
            <a:ext cx="1533236" cy="641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8D358B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shark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0440" y="5161076"/>
            <a:ext cx="2348997" cy="1496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1"/>
          <p:cNvPicPr preferRelativeResize="0"/>
          <p:nvPr/>
        </p:nvPicPr>
        <p:blipFill rotWithShape="1">
          <a:blip r:embed="rId3">
            <a:alphaModFix/>
          </a:blip>
          <a:srcRect t="21944" b="12957"/>
          <a:stretch/>
        </p:blipFill>
        <p:spPr>
          <a:xfrm>
            <a:off x="911946" y="2576946"/>
            <a:ext cx="8871126" cy="4082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11"/>
          <p:cNvGrpSpPr/>
          <p:nvPr/>
        </p:nvGrpSpPr>
        <p:grpSpPr>
          <a:xfrm>
            <a:off x="4137891" y="3297381"/>
            <a:ext cx="5442795" cy="2623127"/>
            <a:chOff x="4137891" y="3297381"/>
            <a:chExt cx="5442795" cy="2623127"/>
          </a:xfrm>
        </p:grpSpPr>
        <p:sp>
          <p:nvSpPr>
            <p:cNvPr id="182" name="Google Shape;182;p11"/>
            <p:cNvSpPr/>
            <p:nvPr/>
          </p:nvSpPr>
          <p:spPr>
            <a:xfrm>
              <a:off x="4137891" y="3297381"/>
              <a:ext cx="5442795" cy="262312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E84D1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52000" tIns="45700" rIns="108000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53">
                  <a:solidFill>
                    <a:schemeClr val="dk1"/>
                  </a:solidFill>
                  <a:latin typeface="Twinkl" pitchFamily="2" charset="0"/>
                  <a:sym typeface="Arial"/>
                </a:rPr>
                <a:t>Lions eat other animals, such as giraffes and zebras.</a:t>
              </a:r>
              <a:endParaRPr>
                <a:latin typeface="Twinkl" pitchFamily="2" charset="0"/>
              </a:endParaRPr>
            </a:p>
          </p:txBody>
        </p:sp>
        <p:pic>
          <p:nvPicPr>
            <p:cNvPr id="183" name="Google Shape;183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48218" y="4322618"/>
              <a:ext cx="2544489" cy="14913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" name="Google Shape;184;p1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Diets</a:t>
            </a:r>
            <a:endParaRPr dirty="0">
              <a:latin typeface="Twinkl" pitchFamily="2" charset="0"/>
            </a:endParaRPr>
          </a:p>
        </p:txBody>
      </p:sp>
      <p:pic>
        <p:nvPicPr>
          <p:cNvPr id="185" name="Google Shape;18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1"/>
          <p:cNvSpPr/>
          <p:nvPr/>
        </p:nvSpPr>
        <p:spPr>
          <a:xfrm>
            <a:off x="901700" y="1636826"/>
            <a:ext cx="8872538" cy="864000"/>
          </a:xfrm>
          <a:prstGeom prst="roundRect">
            <a:avLst>
              <a:gd name="adj" fmla="val 16667"/>
            </a:avLst>
          </a:prstGeom>
          <a:solidFill>
            <a:srgbClr val="E84D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All living things need to eat. We call what animals eat their diet.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What do you think this animal eats? Talk to your partner. </a:t>
            </a:r>
            <a:endParaRPr>
              <a:latin typeface="Twinkl" pitchFamily="2" charset="0"/>
            </a:endParaRPr>
          </a:p>
        </p:txBody>
      </p:sp>
      <p:pic>
        <p:nvPicPr>
          <p:cNvPr id="187" name="Google Shape;187;p11"/>
          <p:cNvPicPr preferRelativeResize="0"/>
          <p:nvPr/>
        </p:nvPicPr>
        <p:blipFill rotWithShape="1">
          <a:blip r:embed="rId6">
            <a:alphaModFix/>
          </a:blip>
          <a:srcRect l="16552" t="3983" r="22104" b="3983"/>
          <a:stretch/>
        </p:blipFill>
        <p:spPr>
          <a:xfrm>
            <a:off x="1532818" y="2839010"/>
            <a:ext cx="3558491" cy="3558489"/>
          </a:xfrm>
          <a:prstGeom prst="ellipse">
            <a:avLst/>
          </a:prstGeom>
          <a:noFill/>
          <a:ln w="28575" cap="flat" cmpd="sng">
            <a:solidFill>
              <a:srgbClr val="E84D1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8" name="Google Shape;188;p11"/>
          <p:cNvSpPr/>
          <p:nvPr/>
        </p:nvSpPr>
        <p:spPr>
          <a:xfrm>
            <a:off x="2545445" y="2687689"/>
            <a:ext cx="1533236" cy="641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E84D1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lion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89" name="Google Shape;18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6885" y="3999821"/>
            <a:ext cx="2464097" cy="2770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2"/>
          <p:cNvPicPr preferRelativeResize="0"/>
          <p:nvPr/>
        </p:nvPicPr>
        <p:blipFill rotWithShape="1">
          <a:blip r:embed="rId3">
            <a:alphaModFix/>
          </a:blip>
          <a:srcRect l="8266" t="31400" r="8579" b="11906"/>
          <a:stretch/>
        </p:blipFill>
        <p:spPr>
          <a:xfrm>
            <a:off x="884238" y="2373746"/>
            <a:ext cx="8890000" cy="42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2"/>
          <p:cNvSpPr/>
          <p:nvPr/>
        </p:nvSpPr>
        <p:spPr>
          <a:xfrm>
            <a:off x="1093860" y="3466479"/>
            <a:ext cx="2773707" cy="2773707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FAB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Carnivores mostly eat meat. This is the flesh from animals.</a:t>
            </a:r>
            <a:endParaRPr dirty="0">
              <a:latin typeface="Twinkl" pitchFamily="2" charset="0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3967604" y="3466479"/>
            <a:ext cx="2773707" cy="2773707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DB007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Herbivores eat plants. This includes the leaves, fruit and seeds.</a:t>
            </a:r>
            <a:endParaRPr dirty="0">
              <a:latin typeface="Twinkl" pitchFamily="2" charset="0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6841348" y="3466479"/>
            <a:ext cx="2773707" cy="2773707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84D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dk1"/>
                </a:solidFill>
                <a:latin typeface="Twinkl" pitchFamily="2" charset="0"/>
                <a:sym typeface="Arial"/>
              </a:rPr>
              <a:t>Omnivores eat both plants and meat.</a:t>
            </a:r>
            <a:endParaRPr>
              <a:latin typeface="Twinkl" pitchFamily="2" charset="0"/>
            </a:endParaRPr>
          </a:p>
        </p:txBody>
      </p:sp>
      <p:sp>
        <p:nvSpPr>
          <p:cNvPr id="198" name="Google Shape;198;p12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Diets</a:t>
            </a:r>
            <a:endParaRPr dirty="0">
              <a:latin typeface="Twinkl" pitchFamily="2" charset="0"/>
            </a:endParaRPr>
          </a:p>
        </p:txBody>
      </p:sp>
      <p:pic>
        <p:nvPicPr>
          <p:cNvPr id="199" name="Google Shape;1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2"/>
          <p:cNvSpPr/>
          <p:nvPr/>
        </p:nvSpPr>
        <p:spPr>
          <a:xfrm>
            <a:off x="901700" y="1636827"/>
            <a:ext cx="8872538" cy="674984"/>
          </a:xfrm>
          <a:prstGeom prst="roundRect">
            <a:avLst>
              <a:gd name="adj" fmla="val 16667"/>
            </a:avLst>
          </a:prstGeom>
          <a:solidFill>
            <a:srgbClr val="2CB8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Animals can be sorted into three groups of diets:</a:t>
            </a:r>
            <a:endParaRPr>
              <a:latin typeface="Twinkl" pitchFamily="2" charset="0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1714095" y="3210752"/>
            <a:ext cx="1533236" cy="641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AB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carnivore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02" name="Google Shape;202;p12"/>
          <p:cNvSpPr/>
          <p:nvPr/>
        </p:nvSpPr>
        <p:spPr>
          <a:xfrm>
            <a:off x="4587839" y="3210752"/>
            <a:ext cx="1533236" cy="641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DB007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herbivore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03" name="Google Shape;203;p12"/>
          <p:cNvSpPr/>
          <p:nvPr/>
        </p:nvSpPr>
        <p:spPr>
          <a:xfrm>
            <a:off x="7461583" y="3210752"/>
            <a:ext cx="1533236" cy="641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E84D1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omnivore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04" name="Google Shape;2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8028" y="5807912"/>
            <a:ext cx="873415" cy="64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3077" y="5807912"/>
            <a:ext cx="1591082" cy="66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97618" y="5774920"/>
            <a:ext cx="1256884" cy="52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28201" y="5505712"/>
            <a:ext cx="973026" cy="99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23265" y="5806873"/>
            <a:ext cx="656826" cy="668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6" grpId="0" animBg="1"/>
      <p:bldP spid="1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3"/>
          <p:cNvPicPr preferRelativeResize="0"/>
          <p:nvPr/>
        </p:nvPicPr>
        <p:blipFill rotWithShape="1">
          <a:blip r:embed="rId3">
            <a:alphaModFix/>
          </a:blip>
          <a:srcRect l="8266" t="34089" r="8579" b="11906"/>
          <a:stretch/>
        </p:blipFill>
        <p:spPr>
          <a:xfrm>
            <a:off x="884238" y="2576944"/>
            <a:ext cx="8890000" cy="408261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3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Diets</a:t>
            </a:r>
            <a:endParaRPr dirty="0">
              <a:latin typeface="Twinkl" pitchFamily="2" charset="0"/>
            </a:endParaRPr>
          </a:p>
        </p:txBody>
      </p:sp>
      <p:pic>
        <p:nvPicPr>
          <p:cNvPr id="215" name="Google Shape;21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/>
          <p:nvPr/>
        </p:nvSpPr>
        <p:spPr>
          <a:xfrm>
            <a:off x="901700" y="1636827"/>
            <a:ext cx="8872538" cy="864000"/>
          </a:xfrm>
          <a:prstGeom prst="roundRect">
            <a:avLst>
              <a:gd name="adj" fmla="val 16667"/>
            </a:avLst>
          </a:prstGeom>
          <a:solidFill>
            <a:srgbClr val="2CB8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lt1"/>
                </a:solidFill>
                <a:latin typeface="Twinkl" pitchFamily="2" charset="0"/>
                <a:sym typeface="Arial"/>
              </a:rPr>
              <a:t>Tell your partner what kind of food you eat and which diet you think you have. Are you a carnivore, omnivore or herbivore? </a:t>
            </a:r>
            <a:endParaRPr dirty="0">
              <a:latin typeface="Twinkl" pitchFamily="2" charset="0"/>
            </a:endParaRPr>
          </a:p>
        </p:txBody>
      </p:sp>
      <p:pic>
        <p:nvPicPr>
          <p:cNvPr id="217" name="Google Shape;21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103" y="3339803"/>
            <a:ext cx="5440218" cy="300574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3"/>
          <p:cNvSpPr/>
          <p:nvPr/>
        </p:nvSpPr>
        <p:spPr>
          <a:xfrm>
            <a:off x="5733783" y="3339803"/>
            <a:ext cx="3731491" cy="266007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E84D1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Humans are naturally omnivores. Their bodies are made for eating meat and plants.</a:t>
            </a:r>
            <a:endParaRPr dirty="0">
              <a:latin typeface="Twinkl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53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Some humans choose not to eat meat. 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/>
          <p:nvPr/>
        </p:nvSpPr>
        <p:spPr>
          <a:xfrm>
            <a:off x="884238" y="865188"/>
            <a:ext cx="892333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Herbivores, Carnivores and Omnivores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rgbClr val="FAB000"/>
                </a:solidFill>
                <a:latin typeface="Twinkl" pitchFamily="2" charset="0"/>
                <a:sym typeface="Arial"/>
              </a:rPr>
              <a:t>Carnivores</a:t>
            </a:r>
            <a:endParaRPr dirty="0">
              <a:latin typeface="Twinkl" pitchFamily="2" charset="0"/>
            </a:endParaRPr>
          </a:p>
        </p:txBody>
      </p:sp>
      <p:pic>
        <p:nvPicPr>
          <p:cNvPr id="224" name="Google Shape;2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4"/>
          <p:cNvSpPr/>
          <p:nvPr/>
        </p:nvSpPr>
        <p:spPr>
          <a:xfrm>
            <a:off x="901700" y="1930161"/>
            <a:ext cx="8872538" cy="626099"/>
          </a:xfrm>
          <a:prstGeom prst="roundRect">
            <a:avLst>
              <a:gd name="adj" fmla="val 16667"/>
            </a:avLst>
          </a:prstGeom>
          <a:solidFill>
            <a:srgbClr val="FAB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These animals are all carnivores. Which animal groups do they belong to?</a:t>
            </a:r>
            <a:endParaRPr>
              <a:latin typeface="Twinkl" pitchFamily="2" charset="0"/>
            </a:endParaRPr>
          </a:p>
        </p:txBody>
      </p:sp>
      <p:pic>
        <p:nvPicPr>
          <p:cNvPr id="226" name="Google Shape;226;p14"/>
          <p:cNvPicPr preferRelativeResize="0"/>
          <p:nvPr/>
        </p:nvPicPr>
        <p:blipFill rotWithShape="1">
          <a:blip r:embed="rId4">
            <a:alphaModFix/>
          </a:blip>
          <a:srcRect t="36271"/>
          <a:stretch/>
        </p:blipFill>
        <p:spPr>
          <a:xfrm>
            <a:off x="917575" y="2669309"/>
            <a:ext cx="8856664" cy="399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 rotWithShape="1">
          <a:blip r:embed="rId5">
            <a:alphaModFix/>
          </a:blip>
          <a:srcRect l="16552" t="3983" r="22104" b="3983"/>
          <a:stretch/>
        </p:blipFill>
        <p:spPr>
          <a:xfrm>
            <a:off x="1264964" y="2984091"/>
            <a:ext cx="2023182" cy="2023180"/>
          </a:xfrm>
          <a:prstGeom prst="ellipse">
            <a:avLst/>
          </a:prstGeom>
          <a:noFill/>
          <a:ln w="28575" cap="flat" cmpd="sng">
            <a:solidFill>
              <a:srgbClr val="FAB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8" name="Google Shape;228;p14"/>
          <p:cNvSpPr/>
          <p:nvPr/>
        </p:nvSpPr>
        <p:spPr>
          <a:xfrm>
            <a:off x="1713714" y="4594852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AB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lion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29" name="Google Shape;229;p14"/>
          <p:cNvPicPr preferRelativeResize="0"/>
          <p:nvPr/>
        </p:nvPicPr>
        <p:blipFill rotWithShape="1">
          <a:blip r:embed="rId6">
            <a:alphaModFix/>
          </a:blip>
          <a:srcRect l="13467" t="3585" r="18362" b="5350"/>
          <a:stretch/>
        </p:blipFill>
        <p:spPr>
          <a:xfrm>
            <a:off x="3272046" y="4033690"/>
            <a:ext cx="2023181" cy="2023180"/>
          </a:xfrm>
          <a:prstGeom prst="ellipse">
            <a:avLst/>
          </a:prstGeom>
          <a:noFill/>
          <a:ln w="28575" cap="flat" cmpd="sng">
            <a:solidFill>
              <a:srgbClr val="FAB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0" name="Google Shape;230;p14"/>
          <p:cNvSpPr/>
          <p:nvPr/>
        </p:nvSpPr>
        <p:spPr>
          <a:xfrm>
            <a:off x="3720795" y="5708937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AB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shark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31" name="Google Shape;231;p14"/>
          <p:cNvPicPr preferRelativeResize="0"/>
          <p:nvPr/>
        </p:nvPicPr>
        <p:blipFill rotWithShape="1">
          <a:blip r:embed="rId7">
            <a:alphaModFix/>
          </a:blip>
          <a:srcRect l="17918" t="4845" r="21582" b="6001"/>
          <a:stretch/>
        </p:blipFill>
        <p:spPr>
          <a:xfrm>
            <a:off x="5332676" y="2958908"/>
            <a:ext cx="2076436" cy="2048363"/>
          </a:xfrm>
          <a:prstGeom prst="ellipse">
            <a:avLst/>
          </a:prstGeom>
          <a:noFill/>
          <a:ln w="28575" cap="flat" cmpd="sng">
            <a:solidFill>
              <a:srgbClr val="FAB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2" name="Google Shape;232;p14"/>
          <p:cNvSpPr/>
          <p:nvPr/>
        </p:nvSpPr>
        <p:spPr>
          <a:xfrm>
            <a:off x="5846210" y="4656303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AB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snake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33" name="Google Shape;233;p14"/>
          <p:cNvPicPr preferRelativeResize="0"/>
          <p:nvPr/>
        </p:nvPicPr>
        <p:blipFill rotWithShape="1">
          <a:blip r:embed="rId8">
            <a:alphaModFix/>
          </a:blip>
          <a:srcRect l="20780" t="9217" r="24844" b="9218"/>
          <a:stretch/>
        </p:blipFill>
        <p:spPr>
          <a:xfrm>
            <a:off x="7446561" y="4311855"/>
            <a:ext cx="2023182" cy="2023181"/>
          </a:xfrm>
          <a:prstGeom prst="ellipse">
            <a:avLst/>
          </a:prstGeom>
          <a:noFill/>
          <a:ln w="28575" cap="flat" cmpd="sng">
            <a:solidFill>
              <a:srgbClr val="FAB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4" name="Google Shape;234;p14"/>
          <p:cNvSpPr/>
          <p:nvPr/>
        </p:nvSpPr>
        <p:spPr>
          <a:xfrm>
            <a:off x="7869980" y="5871200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AB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bat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5"/>
          <p:cNvPicPr preferRelativeResize="0"/>
          <p:nvPr/>
        </p:nvPicPr>
        <p:blipFill rotWithShape="1">
          <a:blip r:embed="rId3">
            <a:alphaModFix/>
          </a:blip>
          <a:srcRect t="31507" b="4396"/>
          <a:stretch/>
        </p:blipFill>
        <p:spPr>
          <a:xfrm>
            <a:off x="917575" y="2632364"/>
            <a:ext cx="8864775" cy="401781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5"/>
          <p:cNvSpPr/>
          <p:nvPr/>
        </p:nvSpPr>
        <p:spPr>
          <a:xfrm>
            <a:off x="884238" y="865188"/>
            <a:ext cx="892333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Herbivores, Carnivores and Omnivores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rgbClr val="DB0075"/>
                </a:solidFill>
                <a:latin typeface="Twinkl" pitchFamily="2" charset="0"/>
                <a:sym typeface="Arial"/>
              </a:rPr>
              <a:t>Herbivores</a:t>
            </a:r>
            <a:endParaRPr dirty="0">
              <a:latin typeface="Twinkl" pitchFamily="2" charset="0"/>
            </a:endParaRPr>
          </a:p>
        </p:txBody>
      </p:sp>
      <p:pic>
        <p:nvPicPr>
          <p:cNvPr id="241" name="Google Shape;24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/>
          <p:nvPr/>
        </p:nvSpPr>
        <p:spPr>
          <a:xfrm>
            <a:off x="901700" y="1930161"/>
            <a:ext cx="8872538" cy="626099"/>
          </a:xfrm>
          <a:prstGeom prst="roundRect">
            <a:avLst>
              <a:gd name="adj" fmla="val 16667"/>
            </a:avLst>
          </a:prstGeom>
          <a:solidFill>
            <a:srgbClr val="DB00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lt1"/>
                </a:solidFill>
                <a:latin typeface="Twinkl" pitchFamily="2" charset="0"/>
                <a:sym typeface="Arial"/>
              </a:rPr>
              <a:t>These animals are all herbivores. Which animal groups do they belong to?</a:t>
            </a:r>
            <a:endParaRPr dirty="0">
              <a:latin typeface="Twinkl" pitchFamily="2" charset="0"/>
            </a:endParaRPr>
          </a:p>
        </p:txBody>
      </p:sp>
      <p:pic>
        <p:nvPicPr>
          <p:cNvPr id="243" name="Google Shape;243;p15"/>
          <p:cNvPicPr preferRelativeResize="0"/>
          <p:nvPr/>
        </p:nvPicPr>
        <p:blipFill rotWithShape="1">
          <a:blip r:embed="rId5">
            <a:alphaModFix/>
          </a:blip>
          <a:srcRect l="17742" t="3641" r="20714" b="3963"/>
          <a:stretch/>
        </p:blipFill>
        <p:spPr>
          <a:xfrm>
            <a:off x="4293766" y="4193467"/>
            <a:ext cx="2008409" cy="2010391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4" name="Google Shape;244;p15"/>
          <p:cNvSpPr/>
          <p:nvPr/>
        </p:nvSpPr>
        <p:spPr>
          <a:xfrm>
            <a:off x="4735129" y="5859201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DB007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cow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6">
            <a:alphaModFix/>
          </a:blip>
          <a:srcRect l="26175" t="5771" r="24115" b="5770"/>
          <a:stretch/>
        </p:blipFill>
        <p:spPr>
          <a:xfrm>
            <a:off x="5969762" y="2751396"/>
            <a:ext cx="2008409" cy="2010392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6" name="Google Shape;246;p15"/>
          <p:cNvSpPr/>
          <p:nvPr/>
        </p:nvSpPr>
        <p:spPr>
          <a:xfrm>
            <a:off x="6379493" y="4448738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DB007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rabbit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7">
            <a:alphaModFix/>
          </a:blip>
          <a:srcRect l="34732" t="12972" r="7801" b="743"/>
          <a:stretch/>
        </p:blipFill>
        <p:spPr>
          <a:xfrm>
            <a:off x="2617770" y="2684975"/>
            <a:ext cx="2008409" cy="2010391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8" name="Google Shape;248;p15"/>
          <p:cNvSpPr/>
          <p:nvPr/>
        </p:nvSpPr>
        <p:spPr>
          <a:xfrm>
            <a:off x="3059134" y="4400108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DB007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horse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49" name="Google Shape;249;p15"/>
          <p:cNvPicPr preferRelativeResize="0"/>
          <p:nvPr/>
        </p:nvPicPr>
        <p:blipFill rotWithShape="1">
          <a:blip r:embed="rId8">
            <a:alphaModFix/>
          </a:blip>
          <a:srcRect l="14064" t="3199" r="19334" b="-3198"/>
          <a:stretch/>
        </p:blipFill>
        <p:spPr>
          <a:xfrm>
            <a:off x="7659811" y="4290077"/>
            <a:ext cx="2008409" cy="2010391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0" name="Google Shape;250;p15"/>
          <p:cNvSpPr/>
          <p:nvPr/>
        </p:nvSpPr>
        <p:spPr>
          <a:xfrm>
            <a:off x="7995342" y="5923117"/>
            <a:ext cx="1360580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DB007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blue tang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51" name="Google Shape;251;p15"/>
          <p:cNvPicPr preferRelativeResize="0"/>
          <p:nvPr/>
        </p:nvPicPr>
        <p:blipFill rotWithShape="1">
          <a:blip r:embed="rId9">
            <a:alphaModFix/>
          </a:blip>
          <a:srcRect l="16354" t="2699" r="19449" b="1005"/>
          <a:stretch/>
        </p:blipFill>
        <p:spPr>
          <a:xfrm>
            <a:off x="972345" y="4238916"/>
            <a:ext cx="2021306" cy="2021305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2" name="Google Shape;252;p15"/>
          <p:cNvSpPr/>
          <p:nvPr/>
        </p:nvSpPr>
        <p:spPr>
          <a:xfrm>
            <a:off x="1420157" y="5871933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DB007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tortoise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6"/>
          <p:cNvPicPr preferRelativeResize="0"/>
          <p:nvPr/>
        </p:nvPicPr>
        <p:blipFill rotWithShape="1">
          <a:blip r:embed="rId3">
            <a:alphaModFix/>
          </a:blip>
          <a:srcRect l="8266" t="35188" r="8579" b="11907"/>
          <a:stretch/>
        </p:blipFill>
        <p:spPr>
          <a:xfrm>
            <a:off x="884238" y="2660073"/>
            <a:ext cx="8890000" cy="3999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6"/>
          <p:cNvSpPr/>
          <p:nvPr/>
        </p:nvSpPr>
        <p:spPr>
          <a:xfrm>
            <a:off x="884238" y="865188"/>
            <a:ext cx="892333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Herbivores, Carnivores and Omnivores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rgbClr val="E84D15"/>
                </a:solidFill>
                <a:latin typeface="Twinkl" pitchFamily="2" charset="0"/>
                <a:sym typeface="Arial"/>
              </a:rPr>
              <a:t>Omnivores</a:t>
            </a:r>
            <a:endParaRPr dirty="0">
              <a:latin typeface="Twinkl" pitchFamily="2" charset="0"/>
            </a:endParaRPr>
          </a:p>
        </p:txBody>
      </p:sp>
      <p:pic>
        <p:nvPicPr>
          <p:cNvPr id="259" name="Google Shape;25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6"/>
          <p:cNvSpPr/>
          <p:nvPr/>
        </p:nvSpPr>
        <p:spPr>
          <a:xfrm>
            <a:off x="901700" y="1930161"/>
            <a:ext cx="8872538" cy="626099"/>
          </a:xfrm>
          <a:prstGeom prst="roundRect">
            <a:avLst>
              <a:gd name="adj" fmla="val 16667"/>
            </a:avLst>
          </a:prstGeom>
          <a:solidFill>
            <a:srgbClr val="E84D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lt1"/>
                </a:solidFill>
                <a:latin typeface="Twinkl" pitchFamily="2" charset="0"/>
                <a:sym typeface="Arial"/>
              </a:rPr>
              <a:t>These animals are all omnivores. Which animal groups do they belong to?</a:t>
            </a:r>
            <a:endParaRPr dirty="0">
              <a:latin typeface="Twinkl" pitchFamily="2" charset="0"/>
            </a:endParaRPr>
          </a:p>
        </p:txBody>
      </p:sp>
      <p:pic>
        <p:nvPicPr>
          <p:cNvPr id="261" name="Google Shape;261;p16"/>
          <p:cNvPicPr preferRelativeResize="0"/>
          <p:nvPr/>
        </p:nvPicPr>
        <p:blipFill rotWithShape="1">
          <a:blip r:embed="rId5">
            <a:alphaModFix/>
          </a:blip>
          <a:srcRect l="22002" t="3043" r="15606" b="2906"/>
          <a:stretch/>
        </p:blipFill>
        <p:spPr>
          <a:xfrm>
            <a:off x="1103040" y="4126221"/>
            <a:ext cx="1978363" cy="1988103"/>
          </a:xfrm>
          <a:prstGeom prst="ellipse">
            <a:avLst/>
          </a:prstGeom>
          <a:noFill/>
          <a:ln w="28575" cap="flat" cmpd="sng">
            <a:solidFill>
              <a:srgbClr val="E84D1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2" name="Google Shape;262;p16"/>
          <p:cNvPicPr preferRelativeResize="0"/>
          <p:nvPr/>
        </p:nvPicPr>
        <p:blipFill rotWithShape="1">
          <a:blip r:embed="rId6">
            <a:alphaModFix/>
          </a:blip>
          <a:srcRect l="18792" t="4412" r="21078" b="5153"/>
          <a:stretch/>
        </p:blipFill>
        <p:spPr>
          <a:xfrm>
            <a:off x="2811092" y="2745718"/>
            <a:ext cx="1988103" cy="1988102"/>
          </a:xfrm>
          <a:prstGeom prst="ellipse">
            <a:avLst/>
          </a:prstGeom>
          <a:noFill/>
          <a:ln w="28575" cap="flat" cmpd="sng">
            <a:solidFill>
              <a:srgbClr val="E84D1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3" name="Google Shape;26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85192" y="4271724"/>
            <a:ext cx="1913258" cy="1913258"/>
          </a:xfrm>
          <a:prstGeom prst="ellipse">
            <a:avLst/>
          </a:prstGeom>
          <a:noFill/>
          <a:ln w="28575" cap="flat" cmpd="sng">
            <a:solidFill>
              <a:srgbClr val="E84D1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4" name="Google Shape;264;p16"/>
          <p:cNvPicPr preferRelativeResize="0"/>
          <p:nvPr/>
        </p:nvPicPr>
        <p:blipFill rotWithShape="1">
          <a:blip r:embed="rId8">
            <a:alphaModFix/>
          </a:blip>
          <a:srcRect l="25226" t="5279" r="17529" b="9455"/>
          <a:stretch/>
        </p:blipFill>
        <p:spPr>
          <a:xfrm>
            <a:off x="6248553" y="2745718"/>
            <a:ext cx="1913258" cy="1913258"/>
          </a:xfrm>
          <a:prstGeom prst="ellipse">
            <a:avLst/>
          </a:prstGeom>
          <a:noFill/>
          <a:ln w="28575" cap="flat" cmpd="sng">
            <a:solidFill>
              <a:srgbClr val="E84D1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16"/>
          <p:cNvPicPr preferRelativeResize="0"/>
          <p:nvPr/>
        </p:nvPicPr>
        <p:blipFill rotWithShape="1">
          <a:blip r:embed="rId9">
            <a:alphaModFix/>
          </a:blip>
          <a:srcRect l="21709" t="5954" r="17172" b="2367"/>
          <a:stretch/>
        </p:blipFill>
        <p:spPr>
          <a:xfrm>
            <a:off x="7775687" y="4271724"/>
            <a:ext cx="1913258" cy="1913258"/>
          </a:xfrm>
          <a:prstGeom prst="ellipse">
            <a:avLst/>
          </a:prstGeom>
          <a:noFill/>
          <a:ln w="28575" cap="flat" cmpd="sng">
            <a:solidFill>
              <a:srgbClr val="E84D1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6" name="Google Shape;266;p16"/>
          <p:cNvSpPr/>
          <p:nvPr/>
        </p:nvSpPr>
        <p:spPr>
          <a:xfrm>
            <a:off x="1529380" y="5888474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E84D1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human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3239734" y="4498773"/>
            <a:ext cx="1197934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E84D1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goldfish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68" name="Google Shape;268;p16"/>
          <p:cNvSpPr/>
          <p:nvPr/>
        </p:nvSpPr>
        <p:spPr>
          <a:xfrm>
            <a:off x="4978980" y="5932894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E84D1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robin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6589971" y="4345926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E84D1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fox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8161811" y="5891603"/>
            <a:ext cx="1125682" cy="626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E84D1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bear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"/>
          <p:cNvPicPr preferRelativeResize="0"/>
          <p:nvPr/>
        </p:nvPicPr>
        <p:blipFill rotWithShape="1">
          <a:blip r:embed="rId3">
            <a:alphaModFix/>
          </a:blip>
          <a:srcRect l="8266" t="38282" r="8579" b="11905"/>
          <a:stretch/>
        </p:blipFill>
        <p:spPr>
          <a:xfrm>
            <a:off x="884238" y="2893925"/>
            <a:ext cx="8890000" cy="376563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What Do They Eat?</a:t>
            </a:r>
            <a:endParaRPr dirty="0">
              <a:latin typeface="Twinkl" pitchFamily="2" charset="0"/>
            </a:endParaRPr>
          </a:p>
        </p:txBody>
      </p:sp>
      <p:pic>
        <p:nvPicPr>
          <p:cNvPr id="277" name="Google Shape;27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"/>
          <p:cNvSpPr/>
          <p:nvPr/>
        </p:nvSpPr>
        <p:spPr>
          <a:xfrm>
            <a:off x="901700" y="1636827"/>
            <a:ext cx="8872538" cy="575995"/>
          </a:xfrm>
          <a:prstGeom prst="roundRect">
            <a:avLst>
              <a:gd name="adj" fmla="val 16667"/>
            </a:avLst>
          </a:prstGeom>
          <a:solidFill>
            <a:srgbClr val="2CB8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Sort the animals into their diet groups. </a:t>
            </a:r>
            <a:endParaRPr>
              <a:latin typeface="Twinkl" pitchFamily="2" charset="0"/>
            </a:endParaRPr>
          </a:p>
        </p:txBody>
      </p:sp>
      <p:pic>
        <p:nvPicPr>
          <p:cNvPr id="279" name="Google Shape;279;p17"/>
          <p:cNvPicPr preferRelativeResize="0"/>
          <p:nvPr/>
        </p:nvPicPr>
        <p:blipFill rotWithShape="1">
          <a:blip r:embed="rId5">
            <a:alphaModFix/>
          </a:blip>
          <a:srcRect l="16552" t="3983" r="22104" b="3983"/>
          <a:stretch/>
        </p:blipFill>
        <p:spPr>
          <a:xfrm>
            <a:off x="1087712" y="3508955"/>
            <a:ext cx="1282521" cy="128252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0" name="Google Shape;280;p17"/>
          <p:cNvPicPr preferRelativeResize="0"/>
          <p:nvPr/>
        </p:nvPicPr>
        <p:blipFill rotWithShape="1">
          <a:blip r:embed="rId6">
            <a:alphaModFix/>
          </a:blip>
          <a:srcRect l="13467" t="3585" r="18362" b="5350"/>
          <a:stretch/>
        </p:blipFill>
        <p:spPr>
          <a:xfrm>
            <a:off x="3965123" y="5092037"/>
            <a:ext cx="1282520" cy="128251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1" name="Google Shape;281;p17"/>
          <p:cNvPicPr preferRelativeResize="0"/>
          <p:nvPr/>
        </p:nvPicPr>
        <p:blipFill rotWithShape="1">
          <a:blip r:embed="rId7">
            <a:alphaModFix/>
          </a:blip>
          <a:srcRect l="17918" t="4845" r="21582" b="6001"/>
          <a:stretch/>
        </p:blipFill>
        <p:spPr>
          <a:xfrm>
            <a:off x="6882452" y="3500973"/>
            <a:ext cx="1316280" cy="1298484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2" name="Google Shape;282;p17"/>
          <p:cNvPicPr preferRelativeResize="0"/>
          <p:nvPr/>
        </p:nvPicPr>
        <p:blipFill rotWithShape="1">
          <a:blip r:embed="rId8">
            <a:alphaModFix/>
          </a:blip>
          <a:srcRect l="20780" t="9217" r="24844" b="9218"/>
          <a:stretch/>
        </p:blipFill>
        <p:spPr>
          <a:xfrm>
            <a:off x="6864971" y="5092036"/>
            <a:ext cx="1282521" cy="128252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9">
            <a:alphaModFix/>
          </a:blip>
          <a:srcRect l="17742" t="3641" r="20714" b="3963"/>
          <a:stretch/>
        </p:blipFill>
        <p:spPr>
          <a:xfrm>
            <a:off x="5419729" y="5096090"/>
            <a:ext cx="1273156" cy="1274412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10">
            <a:alphaModFix/>
          </a:blip>
          <a:srcRect l="34732" t="12972" r="7801" b="743"/>
          <a:stretch/>
        </p:blipFill>
        <p:spPr>
          <a:xfrm>
            <a:off x="3986677" y="3513009"/>
            <a:ext cx="1273156" cy="1274412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17"/>
          <p:cNvPicPr preferRelativeResize="0"/>
          <p:nvPr/>
        </p:nvPicPr>
        <p:blipFill rotWithShape="1">
          <a:blip r:embed="rId11">
            <a:alphaModFix/>
          </a:blip>
          <a:srcRect l="18792" t="4412" r="21078" b="5153"/>
          <a:stretch/>
        </p:blipFill>
        <p:spPr>
          <a:xfrm>
            <a:off x="5441000" y="3520073"/>
            <a:ext cx="1260285" cy="1260284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17"/>
          <p:cNvPicPr preferRelativeResize="0"/>
          <p:nvPr/>
        </p:nvPicPr>
        <p:blipFill rotWithShape="1">
          <a:blip r:embed="rId12">
            <a:alphaModFix/>
          </a:blip>
          <a:srcRect l="26175" t="5771" r="24115" b="5770"/>
          <a:stretch/>
        </p:blipFill>
        <p:spPr>
          <a:xfrm>
            <a:off x="1066463" y="5096090"/>
            <a:ext cx="1273156" cy="1274413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7" name="Google Shape;287;p17"/>
          <p:cNvPicPr preferRelativeResize="0"/>
          <p:nvPr/>
        </p:nvPicPr>
        <p:blipFill rotWithShape="1">
          <a:blip r:embed="rId13">
            <a:alphaModFix/>
          </a:blip>
          <a:srcRect l="21709" t="5954" r="17172" b="2367"/>
          <a:stretch/>
        </p:blipFill>
        <p:spPr>
          <a:xfrm>
            <a:off x="8379897" y="3543796"/>
            <a:ext cx="1212839" cy="121283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14">
            <a:alphaModFix/>
          </a:blip>
          <a:srcRect l="22002" t="3043" r="15606" b="2906"/>
          <a:stretch/>
        </p:blipFill>
        <p:spPr>
          <a:xfrm>
            <a:off x="2551400" y="3520073"/>
            <a:ext cx="1254110" cy="1260285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5">
            <a:alphaModFix/>
          </a:blip>
          <a:srcRect l="14064" t="3199" r="19334" b="-3198"/>
          <a:stretch/>
        </p:blipFill>
        <p:spPr>
          <a:xfrm>
            <a:off x="8319580" y="5096090"/>
            <a:ext cx="1273156" cy="1274412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16">
            <a:alphaModFix/>
          </a:blip>
          <a:srcRect l="16354" t="2699" r="19449" b="1005"/>
          <a:stretch/>
        </p:blipFill>
        <p:spPr>
          <a:xfrm>
            <a:off x="2511705" y="5092631"/>
            <a:ext cx="1281332" cy="1281331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Google Shape;276;p17">
            <a:extLst>
              <a:ext uri="{FF2B5EF4-FFF2-40B4-BE49-F238E27FC236}">
                <a16:creationId xmlns:a16="http://schemas.microsoft.com/office/drawing/2014/main" id="{EF3F44E7-A1C9-4BEB-B083-BFEE4F499725}"/>
              </a:ext>
            </a:extLst>
          </p:cNvPr>
          <p:cNvSpPr/>
          <p:nvPr/>
        </p:nvSpPr>
        <p:spPr>
          <a:xfrm>
            <a:off x="876300" y="2243721"/>
            <a:ext cx="892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FAB000"/>
                </a:solidFill>
                <a:latin typeface="Twinkl" pitchFamily="2" charset="0"/>
              </a:rPr>
              <a:t>c</a:t>
            </a:r>
            <a:r>
              <a:rPr lang="en-GB" sz="2800" b="1" dirty="0">
                <a:solidFill>
                  <a:srgbClr val="FAB000"/>
                </a:solidFill>
                <a:latin typeface="Twinkl" pitchFamily="2" charset="0"/>
                <a:sym typeface="Arial"/>
              </a:rPr>
              <a:t>arnivores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    </a:t>
            </a:r>
            <a:r>
              <a:rPr lang="en-GB" sz="2800" b="1" dirty="0">
                <a:solidFill>
                  <a:srgbClr val="DB0075"/>
                </a:solidFill>
                <a:latin typeface="Twinkl" pitchFamily="2" charset="0"/>
                <a:sym typeface="Arial"/>
              </a:rPr>
              <a:t>herbivores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    </a:t>
            </a:r>
            <a:r>
              <a:rPr lang="en-GB" sz="2800" b="1" dirty="0">
                <a:solidFill>
                  <a:srgbClr val="E84D15"/>
                </a:solidFill>
                <a:latin typeface="Twinkl" pitchFamily="2" charset="0"/>
                <a:sym typeface="Arial"/>
              </a:rPr>
              <a:t>omnivores</a:t>
            </a:r>
            <a:endParaRPr sz="1200" dirty="0">
              <a:solidFill>
                <a:srgbClr val="E84D15"/>
              </a:solidFill>
              <a:latin typeface="Twinkl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8"/>
          <p:cNvPicPr preferRelativeResize="0"/>
          <p:nvPr/>
        </p:nvPicPr>
        <p:blipFill rotWithShape="1">
          <a:blip r:embed="rId3">
            <a:alphaModFix/>
          </a:blip>
          <a:srcRect l="8266" t="22182" r="8579" b="11906"/>
          <a:stretch/>
        </p:blipFill>
        <p:spPr>
          <a:xfrm>
            <a:off x="884238" y="1676821"/>
            <a:ext cx="8890000" cy="49827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18"/>
          <p:cNvGrpSpPr/>
          <p:nvPr/>
        </p:nvGrpSpPr>
        <p:grpSpPr>
          <a:xfrm>
            <a:off x="1034474" y="1819565"/>
            <a:ext cx="8580582" cy="4738254"/>
            <a:chOff x="1034473" y="1754909"/>
            <a:chExt cx="9551965" cy="4830618"/>
          </a:xfrm>
        </p:grpSpPr>
        <p:sp>
          <p:nvSpPr>
            <p:cNvPr id="297" name="Google Shape;297;p18"/>
            <p:cNvSpPr/>
            <p:nvPr/>
          </p:nvSpPr>
          <p:spPr>
            <a:xfrm>
              <a:off x="1034473" y="1754909"/>
              <a:ext cx="3131127" cy="48306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53" b="1" dirty="0">
                  <a:solidFill>
                    <a:srgbClr val="DB0075"/>
                  </a:solidFill>
                  <a:latin typeface="Twinkl" pitchFamily="2" charset="0"/>
                  <a:sym typeface="Arial"/>
                </a:rPr>
                <a:t>Herbivores</a:t>
              </a:r>
              <a:endParaRPr dirty="0">
                <a:solidFill>
                  <a:srgbClr val="DB0075"/>
                </a:solidFill>
                <a:latin typeface="Twinkl" pitchFamily="2" charset="0"/>
              </a:endParaRPr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4244892" y="1754909"/>
              <a:ext cx="3131127" cy="48306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53" b="1" dirty="0">
                  <a:solidFill>
                    <a:srgbClr val="FAB000"/>
                  </a:solidFill>
                  <a:latin typeface="Twinkl" pitchFamily="2" charset="0"/>
                  <a:sym typeface="Arial"/>
                </a:rPr>
                <a:t>Carnivores</a:t>
              </a:r>
              <a:endParaRPr dirty="0">
                <a:solidFill>
                  <a:srgbClr val="FAB000"/>
                </a:solidFill>
                <a:latin typeface="Twinkl" pitchFamily="2" charset="0"/>
              </a:endParaRPr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7455311" y="1754909"/>
              <a:ext cx="3131127" cy="48306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53" b="1" dirty="0">
                  <a:solidFill>
                    <a:srgbClr val="E84D15"/>
                  </a:solidFill>
                  <a:latin typeface="Twinkl" pitchFamily="2" charset="0"/>
                  <a:sym typeface="Arial"/>
                </a:rPr>
                <a:t>Omnivores</a:t>
              </a:r>
              <a:endParaRPr dirty="0">
                <a:solidFill>
                  <a:srgbClr val="E84D15"/>
                </a:solidFill>
                <a:latin typeface="Twinkl" pitchFamily="2" charset="0"/>
              </a:endParaRPr>
            </a:p>
          </p:txBody>
        </p:sp>
      </p:grpSp>
      <p:sp>
        <p:nvSpPr>
          <p:cNvPr id="300" name="Google Shape;300;p18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What Do They Eat?</a:t>
            </a:r>
            <a:endParaRPr dirty="0">
              <a:latin typeface="Twinkl" pitchFamily="2" charset="0"/>
            </a:endParaRPr>
          </a:p>
        </p:txBody>
      </p:sp>
      <p:pic>
        <p:nvPicPr>
          <p:cNvPr id="301" name="Google Shape;30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/>
          <p:cNvPicPr preferRelativeResize="0"/>
          <p:nvPr/>
        </p:nvPicPr>
        <p:blipFill rotWithShape="1">
          <a:blip r:embed="rId5">
            <a:alphaModFix/>
          </a:blip>
          <a:srcRect l="16552" t="3983" r="22104" b="3983"/>
          <a:stretch/>
        </p:blipFill>
        <p:spPr>
          <a:xfrm>
            <a:off x="5346700" y="2407822"/>
            <a:ext cx="1282521" cy="1282520"/>
          </a:xfrm>
          <a:prstGeom prst="ellipse">
            <a:avLst/>
          </a:prstGeom>
          <a:noFill/>
          <a:ln w="28575" cap="flat" cmpd="sng">
            <a:solidFill>
              <a:srgbClr val="FAB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18"/>
          <p:cNvPicPr preferRelativeResize="0"/>
          <p:nvPr/>
        </p:nvPicPr>
        <p:blipFill rotWithShape="1">
          <a:blip r:embed="rId6">
            <a:alphaModFix/>
          </a:blip>
          <a:srcRect l="13467" t="3585" r="18362" b="5350"/>
          <a:stretch/>
        </p:blipFill>
        <p:spPr>
          <a:xfrm>
            <a:off x="5333829" y="3917200"/>
            <a:ext cx="1282520" cy="1282519"/>
          </a:xfrm>
          <a:prstGeom prst="ellipse">
            <a:avLst/>
          </a:prstGeom>
          <a:noFill/>
          <a:ln w="28575" cap="flat" cmpd="sng">
            <a:solidFill>
              <a:srgbClr val="FAB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p18"/>
          <p:cNvPicPr preferRelativeResize="0"/>
          <p:nvPr/>
        </p:nvPicPr>
        <p:blipFill rotWithShape="1">
          <a:blip r:embed="rId7">
            <a:alphaModFix/>
          </a:blip>
          <a:srcRect l="17918" t="4845" r="21582" b="6001"/>
          <a:stretch/>
        </p:blipFill>
        <p:spPr>
          <a:xfrm>
            <a:off x="4017549" y="3041100"/>
            <a:ext cx="1316280" cy="1298484"/>
          </a:xfrm>
          <a:prstGeom prst="ellipse">
            <a:avLst/>
          </a:prstGeom>
          <a:noFill/>
          <a:ln w="28575" cap="flat" cmpd="sng">
            <a:solidFill>
              <a:srgbClr val="FAB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5" name="Google Shape;305;p18"/>
          <p:cNvPicPr preferRelativeResize="0"/>
          <p:nvPr/>
        </p:nvPicPr>
        <p:blipFill rotWithShape="1">
          <a:blip r:embed="rId8">
            <a:alphaModFix/>
          </a:blip>
          <a:srcRect l="20780" t="9217" r="24844" b="9218"/>
          <a:stretch/>
        </p:blipFill>
        <p:spPr>
          <a:xfrm>
            <a:off x="4191457" y="5063211"/>
            <a:ext cx="1282521" cy="1282520"/>
          </a:xfrm>
          <a:prstGeom prst="ellipse">
            <a:avLst/>
          </a:prstGeom>
          <a:noFill/>
          <a:ln w="28575" cap="flat" cmpd="sng">
            <a:solidFill>
              <a:srgbClr val="FAB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Google Shape;306;p18"/>
          <p:cNvPicPr preferRelativeResize="0"/>
          <p:nvPr/>
        </p:nvPicPr>
        <p:blipFill rotWithShape="1">
          <a:blip r:embed="rId9">
            <a:alphaModFix/>
          </a:blip>
          <a:srcRect l="17742" t="3641" r="20714" b="3963"/>
          <a:stretch/>
        </p:blipFill>
        <p:spPr>
          <a:xfrm>
            <a:off x="2486073" y="4486950"/>
            <a:ext cx="1273156" cy="1274412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" name="Google Shape;307;p18"/>
          <p:cNvPicPr preferRelativeResize="0"/>
          <p:nvPr/>
        </p:nvPicPr>
        <p:blipFill rotWithShape="1">
          <a:blip r:embed="rId10">
            <a:alphaModFix/>
          </a:blip>
          <a:srcRect l="34732" t="12972" r="7801" b="743"/>
          <a:stretch/>
        </p:blipFill>
        <p:spPr>
          <a:xfrm>
            <a:off x="1281817" y="2407822"/>
            <a:ext cx="1273156" cy="1274412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" name="Google Shape;308;p18"/>
          <p:cNvPicPr preferRelativeResize="0"/>
          <p:nvPr/>
        </p:nvPicPr>
        <p:blipFill rotWithShape="1">
          <a:blip r:embed="rId11">
            <a:alphaModFix/>
          </a:blip>
          <a:srcRect l="18792" t="4412" r="21078" b="5153"/>
          <a:stretch/>
        </p:blipFill>
        <p:spPr>
          <a:xfrm>
            <a:off x="8149711" y="4188692"/>
            <a:ext cx="1260285" cy="1260284"/>
          </a:xfrm>
          <a:prstGeom prst="ellipse">
            <a:avLst/>
          </a:prstGeom>
          <a:noFill/>
          <a:ln w="28575" cap="flat" cmpd="sng">
            <a:solidFill>
              <a:srgbClr val="E84D1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9" name="Google Shape;309;p18"/>
          <p:cNvPicPr preferRelativeResize="0"/>
          <p:nvPr/>
        </p:nvPicPr>
        <p:blipFill rotWithShape="1">
          <a:blip r:embed="rId12">
            <a:alphaModFix/>
          </a:blip>
          <a:srcRect l="26175" t="5771" r="24115" b="5770"/>
          <a:stretch/>
        </p:blipFill>
        <p:spPr>
          <a:xfrm>
            <a:off x="2486073" y="3116328"/>
            <a:ext cx="1273156" cy="1274413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0" name="Google Shape;310;p18"/>
          <p:cNvPicPr preferRelativeResize="0"/>
          <p:nvPr/>
        </p:nvPicPr>
        <p:blipFill rotWithShape="1">
          <a:blip r:embed="rId13">
            <a:alphaModFix/>
          </a:blip>
          <a:srcRect l="21709" t="5954" r="17172" b="2367"/>
          <a:stretch/>
        </p:blipFill>
        <p:spPr>
          <a:xfrm>
            <a:off x="8224013" y="2363230"/>
            <a:ext cx="1212839" cy="1212839"/>
          </a:xfrm>
          <a:prstGeom prst="ellipse">
            <a:avLst/>
          </a:prstGeom>
          <a:noFill/>
          <a:ln w="28575" cap="flat" cmpd="sng">
            <a:solidFill>
              <a:srgbClr val="E84D1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1" name="Google Shape;311;p18"/>
          <p:cNvPicPr preferRelativeResize="0"/>
          <p:nvPr/>
        </p:nvPicPr>
        <p:blipFill rotWithShape="1">
          <a:blip r:embed="rId14">
            <a:alphaModFix/>
          </a:blip>
          <a:srcRect l="22002" t="3043" r="15606" b="2906"/>
          <a:stretch/>
        </p:blipFill>
        <p:spPr>
          <a:xfrm>
            <a:off x="6969903" y="3223656"/>
            <a:ext cx="1254110" cy="1260285"/>
          </a:xfrm>
          <a:prstGeom prst="ellipse">
            <a:avLst/>
          </a:prstGeom>
          <a:noFill/>
          <a:ln w="28575" cap="flat" cmpd="sng">
            <a:solidFill>
              <a:srgbClr val="E84D1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2" name="Google Shape;312;p18"/>
          <p:cNvPicPr preferRelativeResize="0"/>
          <p:nvPr/>
        </p:nvPicPr>
        <p:blipFill rotWithShape="1">
          <a:blip r:embed="rId15">
            <a:alphaModFix/>
          </a:blip>
          <a:srcRect l="14064" t="3199" r="19334" b="-3198"/>
          <a:stretch/>
        </p:blipFill>
        <p:spPr>
          <a:xfrm>
            <a:off x="1281817" y="5199468"/>
            <a:ext cx="1273156" cy="1274412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" name="Google Shape;313;p18"/>
          <p:cNvPicPr preferRelativeResize="0"/>
          <p:nvPr/>
        </p:nvPicPr>
        <p:blipFill rotWithShape="1">
          <a:blip r:embed="rId16">
            <a:alphaModFix/>
          </a:blip>
          <a:srcRect l="16354" t="2699" r="19449" b="1005"/>
          <a:stretch/>
        </p:blipFill>
        <p:spPr>
          <a:xfrm>
            <a:off x="1213595" y="3794600"/>
            <a:ext cx="1281332" cy="1281331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9"/>
          <p:cNvPicPr preferRelativeResize="0"/>
          <p:nvPr/>
        </p:nvPicPr>
        <p:blipFill rotWithShape="1">
          <a:blip r:embed="rId3">
            <a:alphaModFix/>
          </a:blip>
          <a:srcRect l="8266" t="30778" r="8579" b="20218"/>
          <a:stretch/>
        </p:blipFill>
        <p:spPr>
          <a:xfrm>
            <a:off x="884238" y="1592876"/>
            <a:ext cx="8890000" cy="37046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9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What Do They Eat?</a:t>
            </a:r>
            <a:endParaRPr dirty="0">
              <a:latin typeface="Twinkl" pitchFamily="2" charset="0"/>
            </a:endParaRPr>
          </a:p>
        </p:txBody>
      </p:sp>
      <p:pic>
        <p:nvPicPr>
          <p:cNvPr id="320" name="Google Shape;32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9"/>
          <p:cNvSpPr/>
          <p:nvPr/>
        </p:nvSpPr>
        <p:spPr>
          <a:xfrm>
            <a:off x="901700" y="5349845"/>
            <a:ext cx="8872538" cy="575995"/>
          </a:xfrm>
          <a:prstGeom prst="roundRect">
            <a:avLst>
              <a:gd name="adj" fmla="val 16667"/>
            </a:avLst>
          </a:prstGeom>
          <a:solidFill>
            <a:srgbClr val="2CB8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How can we find out? </a:t>
            </a:r>
            <a:endParaRPr>
              <a:latin typeface="Twinkl" pitchFamily="2" charset="0"/>
            </a:endParaRPr>
          </a:p>
        </p:txBody>
      </p:sp>
      <p:pic>
        <p:nvPicPr>
          <p:cNvPr id="322" name="Google Shape;322;p19"/>
          <p:cNvPicPr preferRelativeResize="0"/>
          <p:nvPr/>
        </p:nvPicPr>
        <p:blipFill rotWithShape="1">
          <a:blip r:embed="rId5">
            <a:alphaModFix/>
          </a:blip>
          <a:srcRect l="23477" t="3112" r="15529" b="6672"/>
          <a:stretch/>
        </p:blipFill>
        <p:spPr>
          <a:xfrm>
            <a:off x="6812605" y="1922161"/>
            <a:ext cx="2712934" cy="2677547"/>
          </a:xfrm>
          <a:prstGeom prst="ellipse">
            <a:avLst/>
          </a:prstGeom>
          <a:noFill/>
          <a:ln w="28575" cap="flat" cmpd="sng">
            <a:solidFill>
              <a:srgbClr val="2CB8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3" name="Google Shape;323;p19"/>
          <p:cNvSpPr/>
          <p:nvPr/>
        </p:nvSpPr>
        <p:spPr>
          <a:xfrm>
            <a:off x="7218304" y="1802087"/>
            <a:ext cx="1901536" cy="5759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2CB8BC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hedgehog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324" name="Google Shape;324;p19"/>
          <p:cNvPicPr preferRelativeResize="0"/>
          <p:nvPr/>
        </p:nvPicPr>
        <p:blipFill rotWithShape="1">
          <a:blip r:embed="rId6">
            <a:alphaModFix/>
          </a:blip>
          <a:srcRect l="35771" t="4480" r="2734" b="4479"/>
          <a:stretch/>
        </p:blipFill>
        <p:spPr>
          <a:xfrm>
            <a:off x="1166275" y="1922160"/>
            <a:ext cx="2712934" cy="2677547"/>
          </a:xfrm>
          <a:prstGeom prst="ellipse">
            <a:avLst/>
          </a:prstGeom>
          <a:noFill/>
          <a:ln w="28575" cap="flat" cmpd="sng">
            <a:solidFill>
              <a:srgbClr val="2CB8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5" name="Google Shape;325;p19"/>
          <p:cNvSpPr/>
          <p:nvPr/>
        </p:nvSpPr>
        <p:spPr>
          <a:xfrm>
            <a:off x="1571974" y="1803225"/>
            <a:ext cx="1901536" cy="5759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2CB8BC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tx1"/>
                </a:solidFill>
                <a:latin typeface="Twinkl" pitchFamily="2" charset="0"/>
                <a:sym typeface="Arial"/>
              </a:rPr>
              <a:t>barn owl</a:t>
            </a:r>
            <a:endParaRPr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326" name="Google Shape;326;p19"/>
          <p:cNvPicPr preferRelativeResize="0"/>
          <p:nvPr/>
        </p:nvPicPr>
        <p:blipFill rotWithShape="1">
          <a:blip r:embed="rId7">
            <a:alphaModFix/>
          </a:blip>
          <a:srcRect l="31787" t="4375" r="4064" b="2516"/>
          <a:stretch/>
        </p:blipFill>
        <p:spPr>
          <a:xfrm>
            <a:off x="3980300" y="1974530"/>
            <a:ext cx="2712934" cy="2625177"/>
          </a:xfrm>
          <a:prstGeom prst="ellipse">
            <a:avLst/>
          </a:prstGeom>
          <a:noFill/>
          <a:ln w="28575" cap="flat" cmpd="sng">
            <a:solidFill>
              <a:srgbClr val="2CB8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7" name="Google Shape;327;p19"/>
          <p:cNvSpPr/>
          <p:nvPr/>
        </p:nvSpPr>
        <p:spPr>
          <a:xfrm>
            <a:off x="4395932" y="1802656"/>
            <a:ext cx="1901536" cy="5759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2CB8BC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greenfinch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338" name="Google Shape;338;p19"/>
          <p:cNvSpPr/>
          <p:nvPr/>
        </p:nvSpPr>
        <p:spPr>
          <a:xfrm>
            <a:off x="2334183" y="6036793"/>
            <a:ext cx="6974986" cy="408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We can use a secondary source, such as a non-fiction text.</a:t>
            </a:r>
            <a:endParaRPr dirty="0">
              <a:latin typeface="Twinkl" pitchFamily="2" charset="0"/>
            </a:endParaRPr>
          </a:p>
        </p:txBody>
      </p:sp>
      <p:sp>
        <p:nvSpPr>
          <p:cNvPr id="339" name="Google Shape;339;p19"/>
          <p:cNvSpPr/>
          <p:nvPr/>
        </p:nvSpPr>
        <p:spPr>
          <a:xfrm>
            <a:off x="3620655" y="4327032"/>
            <a:ext cx="6054580" cy="848497"/>
          </a:xfrm>
          <a:prstGeom prst="roundRect">
            <a:avLst>
              <a:gd name="adj" fmla="val 15349"/>
            </a:avLst>
          </a:prstGeom>
          <a:solidFill>
            <a:schemeClr val="lt1"/>
          </a:solidFill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Quizb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77538" y="4426445"/>
            <a:ext cx="648000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Exit"/>
          <p:cNvSpPr/>
          <p:nvPr/>
        </p:nvSpPr>
        <p:spPr>
          <a:xfrm flipH="1">
            <a:off x="3620655" y="4327031"/>
            <a:ext cx="314325" cy="323850"/>
          </a:xfrm>
          <a:prstGeom prst="round1Rect">
            <a:avLst>
              <a:gd name="adj" fmla="val 4899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sp>
        <p:nvSpPr>
          <p:cNvPr id="342" name="Google Shape;342;p19"/>
          <p:cNvSpPr/>
          <p:nvPr/>
        </p:nvSpPr>
        <p:spPr>
          <a:xfrm>
            <a:off x="3980300" y="4380533"/>
            <a:ext cx="4909782" cy="72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3"/>
              <a:buFont typeface="Arial"/>
              <a:buNone/>
            </a:pPr>
            <a:r>
              <a:rPr lang="en-GB" sz="2053">
                <a:solidFill>
                  <a:schemeClr val="dk1"/>
                </a:solidFill>
                <a:latin typeface="Twinkl" pitchFamily="2" charset="0"/>
                <a:sym typeface="Arial"/>
              </a:rPr>
              <a:t>What do you think these animals eat?</a:t>
            </a:r>
            <a:endParaRPr>
              <a:latin typeface="Twinkl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3"/>
              <a:buFont typeface="Arial"/>
              <a:buNone/>
            </a:pPr>
            <a:r>
              <a:rPr lang="en-GB" sz="2053">
                <a:solidFill>
                  <a:schemeClr val="dk1"/>
                </a:solidFill>
                <a:latin typeface="Twinkl" pitchFamily="2" charset="0"/>
                <a:sym typeface="Arial"/>
              </a:rPr>
              <a:t>Talk to your partner. </a:t>
            </a:r>
            <a:endParaRPr>
              <a:latin typeface="Twinkl" pitchFamily="2" charset="0"/>
            </a:endParaRPr>
          </a:p>
        </p:txBody>
      </p:sp>
      <p:grpSp>
        <p:nvGrpSpPr>
          <p:cNvPr id="27" name="eBook">
            <a:extLst>
              <a:ext uri="{FF2B5EF4-FFF2-40B4-BE49-F238E27FC236}">
                <a16:creationId xmlns:a16="http://schemas.microsoft.com/office/drawing/2014/main" id="{18C70BE1-32F0-4A2B-9D3D-973CF48AD710}"/>
              </a:ext>
            </a:extLst>
          </p:cNvPr>
          <p:cNvGrpSpPr/>
          <p:nvPr/>
        </p:nvGrpSpPr>
        <p:grpSpPr>
          <a:xfrm>
            <a:off x="939615" y="4822329"/>
            <a:ext cx="1308298" cy="1813826"/>
            <a:chOff x="8595421" y="4979303"/>
            <a:chExt cx="1308298" cy="1813826"/>
          </a:xfrm>
        </p:grpSpPr>
        <p:pic>
          <p:nvPicPr>
            <p:cNvPr id="28" name="eBook Cover">
              <a:hlinkClick r:id="rId9" action="ppaction://hlinksldjump"/>
              <a:extLst>
                <a:ext uri="{FF2B5EF4-FFF2-40B4-BE49-F238E27FC236}">
                  <a16:creationId xmlns:a16="http://schemas.microsoft.com/office/drawing/2014/main" id="{B0BEE4F7-DF8B-41C8-8170-DA6C42202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99" r="1"/>
            <a:stretch/>
          </p:blipFill>
          <p:spPr>
            <a:xfrm>
              <a:off x="8595421" y="4979303"/>
              <a:ext cx="1184715" cy="1680965"/>
            </a:xfrm>
            <a:prstGeom prst="rect">
              <a:avLst/>
            </a:prstGeom>
            <a:ln w="19050">
              <a:solidFill>
                <a:srgbClr val="E50A7E"/>
              </a:solidFill>
            </a:ln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52E59A2-9CB0-4EB1-968F-8B0EDC85024A}"/>
                </a:ext>
              </a:extLst>
            </p:cNvPr>
            <p:cNvGrpSpPr/>
            <p:nvPr/>
          </p:nvGrpSpPr>
          <p:grpSpPr>
            <a:xfrm>
              <a:off x="9326315" y="6215725"/>
              <a:ext cx="577404" cy="577404"/>
              <a:chOff x="9326315" y="6215725"/>
              <a:chExt cx="577404" cy="577404"/>
            </a:xfrm>
          </p:grpSpPr>
          <p:sp>
            <p:nvSpPr>
              <p:cNvPr id="30" name="Icon colour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8E0F2FD-746A-4C47-BED3-2307585B887B}"/>
                  </a:ext>
                </a:extLst>
              </p:cNvPr>
              <p:cNvSpPr/>
              <p:nvPr/>
            </p:nvSpPr>
            <p:spPr>
              <a:xfrm>
                <a:off x="9326315" y="6215725"/>
                <a:ext cx="577404" cy="577404"/>
              </a:xfrm>
              <a:prstGeom prst="ellipse">
                <a:avLst/>
              </a:prstGeom>
              <a:solidFill>
                <a:srgbClr val="E50A7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82AAD5F-2D0D-444F-9892-8635C1B8CACB}"/>
                  </a:ext>
                </a:extLst>
              </p:cNvPr>
              <p:cNvGrpSpPr/>
              <p:nvPr/>
            </p:nvGrpSpPr>
            <p:grpSpPr>
              <a:xfrm>
                <a:off x="9418299" y="6312889"/>
                <a:ext cx="393436" cy="383076"/>
                <a:chOff x="6489605" y="4731874"/>
                <a:chExt cx="442899" cy="431237"/>
              </a:xfrm>
            </p:grpSpPr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FA17D417-14E1-4E48-B111-99D577AA04F1}"/>
                    </a:ext>
                  </a:extLst>
                </p:cNvPr>
                <p:cNvCxnSpPr/>
                <p:nvPr/>
              </p:nvCxnSpPr>
              <p:spPr>
                <a:xfrm rot="2700000">
                  <a:off x="6601925" y="4938472"/>
                  <a:ext cx="0" cy="224639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DF3D8A09-F822-4D34-9431-493D1ED92B06}"/>
                    </a:ext>
                  </a:extLst>
                </p:cNvPr>
                <p:cNvCxnSpPr/>
                <p:nvPr/>
              </p:nvCxnSpPr>
              <p:spPr>
                <a:xfrm rot="18900000" flipH="1">
                  <a:off x="6820185" y="4938472"/>
                  <a:ext cx="0" cy="224639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headEnd type="none" w="med" len="med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1D1AED29-1531-44F3-B24C-270D7C5B7955}"/>
                    </a:ext>
                  </a:extLst>
                </p:cNvPr>
                <p:cNvCxnSpPr/>
                <p:nvPr/>
              </p:nvCxnSpPr>
              <p:spPr>
                <a:xfrm rot="18900000" flipV="1">
                  <a:off x="6601925" y="4731874"/>
                  <a:ext cx="0" cy="224639"/>
                </a:xfrm>
                <a:prstGeom prst="straightConnector1">
                  <a:avLst/>
                </a:prstGeom>
                <a:ln w="28575" cap="rnd" cmpd="sng">
                  <a:solidFill>
                    <a:schemeClr val="bg1"/>
                  </a:solidFill>
                  <a:round/>
                  <a:headEnd type="none" w="med" len="sm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639AB0F7-D333-477C-8147-486A317C35FF}"/>
                    </a:ext>
                  </a:extLst>
                </p:cNvPr>
                <p:cNvCxnSpPr/>
                <p:nvPr/>
              </p:nvCxnSpPr>
              <p:spPr>
                <a:xfrm rot="2700000" flipH="1" flipV="1">
                  <a:off x="6820185" y="4731874"/>
                  <a:ext cx="0" cy="224639"/>
                </a:xfrm>
                <a:prstGeom prst="straightConnector1">
                  <a:avLst/>
                </a:prstGeom>
                <a:ln w="28575" cap="rnd">
                  <a:solidFill>
                    <a:schemeClr val="bg1"/>
                  </a:solidFill>
                  <a:round/>
                  <a:headEnd type="none" w="med" len="med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6" name="eBook Hyperlink Layer">
            <a:hlinkClick r:id="rId11" action="ppaction://hlinksldjump"/>
            <a:extLst>
              <a:ext uri="{FF2B5EF4-FFF2-40B4-BE49-F238E27FC236}">
                <a16:creationId xmlns:a16="http://schemas.microsoft.com/office/drawing/2014/main" id="{8C4B05C2-079B-4D90-B093-BF835D01B2F4}"/>
              </a:ext>
            </a:extLst>
          </p:cNvPr>
          <p:cNvSpPr/>
          <p:nvPr/>
        </p:nvSpPr>
        <p:spPr>
          <a:xfrm>
            <a:off x="853706" y="4733658"/>
            <a:ext cx="1424199" cy="1925905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25"/>
          <p:cNvGrpSpPr/>
          <p:nvPr/>
        </p:nvGrpSpPr>
        <p:grpSpPr>
          <a:xfrm>
            <a:off x="-1587" y="-250"/>
            <a:ext cx="10693400" cy="7563728"/>
            <a:chOff x="-1587" y="-250"/>
            <a:chExt cx="10693400" cy="7563728"/>
          </a:xfrm>
        </p:grpSpPr>
        <p:sp>
          <p:nvSpPr>
            <p:cNvPr id="417" name="Google Shape;417;p25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>
              <a:gsLst>
                <a:gs pos="0">
                  <a:srgbClr val="050505">
                    <a:alpha val="20000"/>
                  </a:srgbClr>
                </a:gs>
                <a:gs pos="15000">
                  <a:srgbClr val="7F7F7F">
                    <a:alpha val="0"/>
                  </a:srgbClr>
                </a:gs>
                <a:gs pos="56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1000">
                  <a:srgbClr val="000000">
                    <a:alpha val="0"/>
                  </a:srgbClr>
                </a:gs>
                <a:gs pos="52999">
                  <a:srgbClr val="FFFFFF">
                    <a:alpha val="0"/>
                  </a:srgbClr>
                </a:gs>
                <a:gs pos="95000">
                  <a:srgbClr val="333333">
                    <a:alpha val="0"/>
                  </a:srgbClr>
                </a:gs>
                <a:gs pos="100000">
                  <a:srgbClr val="1C1C1C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9" name="Google Shape;419;p25"/>
            <p:cNvCxnSpPr/>
            <p:nvPr/>
          </p:nvCxnSpPr>
          <p:spPr>
            <a:xfrm>
              <a:off x="5345906" y="-250"/>
              <a:ext cx="0" cy="7559357"/>
            </a:xfrm>
            <a:prstGeom prst="straightConnector1">
              <a:avLst/>
            </a:prstGeom>
            <a:noFill/>
            <a:ln w="9525" cap="rnd" cmpd="sng">
              <a:solidFill>
                <a:schemeClr val="dk1">
                  <a:alpha val="5882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E3DE94B-DAE7-4709-8444-1A8F3E242B32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11DC70A-5F33-497D-9D80-DA46114AFA7A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13B56E-6207-4A93-BD19-E56C90EE1F8E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9" name="Rounded Rectangle 28">
                <a:extLst>
                  <a:ext uri="{FF2B5EF4-FFF2-40B4-BE49-F238E27FC236}">
                    <a16:creationId xmlns:a16="http://schemas.microsoft.com/office/drawing/2014/main" id="{A9F44E6F-49B3-4EB4-877F-4949944D7A1C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ounded Rectangle 35">
                <a:extLst>
                  <a:ext uri="{FF2B5EF4-FFF2-40B4-BE49-F238E27FC236}">
                    <a16:creationId xmlns:a16="http://schemas.microsoft.com/office/drawing/2014/main" id="{3DE3F30E-0E15-4D3F-83D6-7312CB51DD22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902AD9E-AF66-4564-93F0-9E052F55F19D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1DB50818-BBF8-465A-99D9-28686D127F16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D9F66D6A-15C9-4B2E-84BF-CD17804F2762}"/>
              </a:ext>
            </a:extLst>
          </p:cNvPr>
          <p:cNvSpPr/>
          <p:nvPr/>
        </p:nvSpPr>
        <p:spPr>
          <a:xfrm>
            <a:off x="5172158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CF47226E-41BB-4E67-B7FA-754FBA96DF4C}"/>
              </a:ext>
            </a:extLst>
          </p:cNvPr>
          <p:cNvSpPr/>
          <p:nvPr/>
        </p:nvSpPr>
        <p:spPr>
          <a:xfrm>
            <a:off x="5395043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07BE54CD-49B4-4D01-B302-2053941F6FAC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2E38361C-8960-4D86-BB78-207E4B6167BC}"/>
              </a:ext>
            </a:extLst>
          </p:cNvPr>
          <p:cNvSpPr/>
          <p:nvPr/>
        </p:nvSpPr>
        <p:spPr>
          <a:xfrm>
            <a:off x="4949274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id="{1A8C584C-57D4-43CD-BB6E-03BA1B8C5D08}"/>
              </a:ext>
            </a:extLst>
          </p:cNvPr>
          <p:cNvSpPr/>
          <p:nvPr/>
        </p:nvSpPr>
        <p:spPr>
          <a:xfrm>
            <a:off x="4726390" y="7092973"/>
            <a:ext cx="324242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26"/>
          <p:cNvGrpSpPr/>
          <p:nvPr/>
        </p:nvGrpSpPr>
        <p:grpSpPr>
          <a:xfrm>
            <a:off x="-1587" y="-250"/>
            <a:ext cx="10693400" cy="7563728"/>
            <a:chOff x="-1587" y="-250"/>
            <a:chExt cx="10693400" cy="7563728"/>
          </a:xfrm>
        </p:grpSpPr>
        <p:sp>
          <p:nvSpPr>
            <p:cNvPr id="425" name="Google Shape;425;p26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>
              <a:gsLst>
                <a:gs pos="0">
                  <a:srgbClr val="050505">
                    <a:alpha val="20000"/>
                  </a:srgbClr>
                </a:gs>
                <a:gs pos="15000">
                  <a:srgbClr val="7F7F7F">
                    <a:alpha val="0"/>
                  </a:srgbClr>
                </a:gs>
                <a:gs pos="56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1000">
                  <a:srgbClr val="000000">
                    <a:alpha val="0"/>
                  </a:srgbClr>
                </a:gs>
                <a:gs pos="52999">
                  <a:srgbClr val="FFFFFF">
                    <a:alpha val="0"/>
                  </a:srgbClr>
                </a:gs>
                <a:gs pos="95000">
                  <a:srgbClr val="333333">
                    <a:alpha val="0"/>
                  </a:srgbClr>
                </a:gs>
                <a:gs pos="100000">
                  <a:srgbClr val="1C1C1C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7" name="Google Shape;427;p26"/>
            <p:cNvCxnSpPr/>
            <p:nvPr/>
          </p:nvCxnSpPr>
          <p:spPr>
            <a:xfrm>
              <a:off x="5345906" y="-250"/>
              <a:ext cx="0" cy="7559357"/>
            </a:xfrm>
            <a:prstGeom prst="straightConnector1">
              <a:avLst/>
            </a:prstGeom>
            <a:noFill/>
            <a:ln w="9525" cap="rnd" cmpd="sng">
              <a:solidFill>
                <a:schemeClr val="dk1">
                  <a:alpha val="5882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531C9D-74A5-45F0-B455-706D6820ACB0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E4E0AF-163C-4A1E-99D2-4B2CC0001037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C76981-4901-4B50-899B-A222341F4F71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9" name="Rounded Rectangle 28">
                <a:extLst>
                  <a:ext uri="{FF2B5EF4-FFF2-40B4-BE49-F238E27FC236}">
                    <a16:creationId xmlns:a16="http://schemas.microsoft.com/office/drawing/2014/main" id="{3F337B04-7F5D-42C0-8F9B-226CD6E20AE4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ounded Rectangle 35">
                <a:extLst>
                  <a:ext uri="{FF2B5EF4-FFF2-40B4-BE49-F238E27FC236}">
                    <a16:creationId xmlns:a16="http://schemas.microsoft.com/office/drawing/2014/main" id="{E1C09F96-4A6D-474F-9926-6349D42C7A55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0742A5F-2DEB-4F1D-B17A-73F46679484A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37">
            <a:extLst>
              <a:ext uri="{FF2B5EF4-FFF2-40B4-BE49-F238E27FC236}">
                <a16:creationId xmlns:a16="http://schemas.microsoft.com/office/drawing/2014/main" id="{84502E9D-E22C-4361-9D5D-F95B64C76CF3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47">
            <a:extLst>
              <a:ext uri="{FF2B5EF4-FFF2-40B4-BE49-F238E27FC236}">
                <a16:creationId xmlns:a16="http://schemas.microsoft.com/office/drawing/2014/main" id="{88AC5483-6F42-4C99-83C5-5137A7057AFD}"/>
              </a:ext>
            </a:extLst>
          </p:cNvPr>
          <p:cNvSpPr/>
          <p:nvPr/>
        </p:nvSpPr>
        <p:spPr>
          <a:xfrm>
            <a:off x="5172158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48">
            <a:extLst>
              <a:ext uri="{FF2B5EF4-FFF2-40B4-BE49-F238E27FC236}">
                <a16:creationId xmlns:a16="http://schemas.microsoft.com/office/drawing/2014/main" id="{59A029D2-0610-43D8-B7E5-DFFF7298FB5E}"/>
              </a:ext>
            </a:extLst>
          </p:cNvPr>
          <p:cNvSpPr/>
          <p:nvPr/>
        </p:nvSpPr>
        <p:spPr>
          <a:xfrm>
            <a:off x="5395043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9">
            <a:extLst>
              <a:ext uri="{FF2B5EF4-FFF2-40B4-BE49-F238E27FC236}">
                <a16:creationId xmlns:a16="http://schemas.microsoft.com/office/drawing/2014/main" id="{0553A19E-EC67-44F4-97D8-6CAFFCA94074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45">
            <a:extLst>
              <a:ext uri="{FF2B5EF4-FFF2-40B4-BE49-F238E27FC236}">
                <a16:creationId xmlns:a16="http://schemas.microsoft.com/office/drawing/2014/main" id="{298CEC2E-DA54-4F8E-9DDA-758694C8AD94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0932FE95-4DBD-43F8-8F73-5A2FC75E3C89}"/>
              </a:ext>
            </a:extLst>
          </p:cNvPr>
          <p:cNvSpPr/>
          <p:nvPr/>
        </p:nvSpPr>
        <p:spPr>
          <a:xfrm>
            <a:off x="4949274" y="7092973"/>
            <a:ext cx="418064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27"/>
          <p:cNvGrpSpPr/>
          <p:nvPr/>
        </p:nvGrpSpPr>
        <p:grpSpPr>
          <a:xfrm>
            <a:off x="-1587" y="-250"/>
            <a:ext cx="10693400" cy="7563728"/>
            <a:chOff x="-1587" y="-250"/>
            <a:chExt cx="10693400" cy="7563728"/>
          </a:xfrm>
        </p:grpSpPr>
        <p:sp>
          <p:nvSpPr>
            <p:cNvPr id="433" name="Google Shape;433;p27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>
              <a:gsLst>
                <a:gs pos="0">
                  <a:srgbClr val="050505">
                    <a:alpha val="20000"/>
                  </a:srgbClr>
                </a:gs>
                <a:gs pos="15000">
                  <a:srgbClr val="7F7F7F">
                    <a:alpha val="0"/>
                  </a:srgbClr>
                </a:gs>
                <a:gs pos="56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1000">
                  <a:srgbClr val="000000">
                    <a:alpha val="0"/>
                  </a:srgbClr>
                </a:gs>
                <a:gs pos="52999">
                  <a:srgbClr val="FFFFFF">
                    <a:alpha val="0"/>
                  </a:srgbClr>
                </a:gs>
                <a:gs pos="95000">
                  <a:srgbClr val="333333">
                    <a:alpha val="0"/>
                  </a:srgbClr>
                </a:gs>
                <a:gs pos="100000">
                  <a:srgbClr val="1C1C1C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5" name="Google Shape;435;p27"/>
            <p:cNvCxnSpPr/>
            <p:nvPr/>
          </p:nvCxnSpPr>
          <p:spPr>
            <a:xfrm>
              <a:off x="5345906" y="-250"/>
              <a:ext cx="0" cy="7559357"/>
            </a:xfrm>
            <a:prstGeom prst="straightConnector1">
              <a:avLst/>
            </a:prstGeom>
            <a:noFill/>
            <a:ln w="9525" cap="rnd" cmpd="sng">
              <a:solidFill>
                <a:schemeClr val="dk1">
                  <a:alpha val="5882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DB1633-C482-4D2A-A13D-C6B2D6ACD301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3A3189A-C1A7-4AF1-8031-B74901F716C5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8A29ED-FBAD-4EC4-9885-378EAF389F26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9" name="Rounded Rectangle 28">
                <a:extLst>
                  <a:ext uri="{FF2B5EF4-FFF2-40B4-BE49-F238E27FC236}">
                    <a16:creationId xmlns:a16="http://schemas.microsoft.com/office/drawing/2014/main" id="{037F61A6-83CD-4710-BA06-1638C39DC180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ounded Rectangle 35">
                <a:extLst>
                  <a:ext uri="{FF2B5EF4-FFF2-40B4-BE49-F238E27FC236}">
                    <a16:creationId xmlns:a16="http://schemas.microsoft.com/office/drawing/2014/main" id="{4F1A7142-06CA-4492-B182-7535702EC740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DDCCC873-EB3A-4ADF-BE5D-E0E16C754FBD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37">
            <a:extLst>
              <a:ext uri="{FF2B5EF4-FFF2-40B4-BE49-F238E27FC236}">
                <a16:creationId xmlns:a16="http://schemas.microsoft.com/office/drawing/2014/main" id="{32E66F5E-D680-4F4D-8E68-2797A5C0C736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47">
            <a:extLst>
              <a:ext uri="{FF2B5EF4-FFF2-40B4-BE49-F238E27FC236}">
                <a16:creationId xmlns:a16="http://schemas.microsoft.com/office/drawing/2014/main" id="{8C4FDE73-AE49-4347-B400-66E7773AE224}"/>
              </a:ext>
            </a:extLst>
          </p:cNvPr>
          <p:cNvSpPr/>
          <p:nvPr/>
        </p:nvSpPr>
        <p:spPr>
          <a:xfrm>
            <a:off x="5172158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48">
            <a:extLst>
              <a:ext uri="{FF2B5EF4-FFF2-40B4-BE49-F238E27FC236}">
                <a16:creationId xmlns:a16="http://schemas.microsoft.com/office/drawing/2014/main" id="{1FB3A8A9-CBCF-4323-9116-91EC0880D2D1}"/>
              </a:ext>
            </a:extLst>
          </p:cNvPr>
          <p:cNvSpPr/>
          <p:nvPr/>
        </p:nvSpPr>
        <p:spPr>
          <a:xfrm>
            <a:off x="5395043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9">
            <a:extLst>
              <a:ext uri="{FF2B5EF4-FFF2-40B4-BE49-F238E27FC236}">
                <a16:creationId xmlns:a16="http://schemas.microsoft.com/office/drawing/2014/main" id="{07008462-2036-416A-A07A-A862634E1FAA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45">
            <a:extLst>
              <a:ext uri="{FF2B5EF4-FFF2-40B4-BE49-F238E27FC236}">
                <a16:creationId xmlns:a16="http://schemas.microsoft.com/office/drawing/2014/main" id="{6AFCC12B-54C6-4441-8182-537982A3F1EB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8F59B484-F7E8-44C0-A535-8060D8F018B6}"/>
              </a:ext>
            </a:extLst>
          </p:cNvPr>
          <p:cNvSpPr/>
          <p:nvPr/>
        </p:nvSpPr>
        <p:spPr>
          <a:xfrm>
            <a:off x="4949274" y="7092973"/>
            <a:ext cx="737151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28"/>
          <p:cNvGrpSpPr/>
          <p:nvPr/>
        </p:nvGrpSpPr>
        <p:grpSpPr>
          <a:xfrm>
            <a:off x="-1587" y="-250"/>
            <a:ext cx="10693400" cy="7563728"/>
            <a:chOff x="-1587" y="-250"/>
            <a:chExt cx="10693400" cy="7563728"/>
          </a:xfrm>
        </p:grpSpPr>
        <p:sp>
          <p:nvSpPr>
            <p:cNvPr id="441" name="Google Shape;441;p28">
              <a:hlinkClick r:id="rId3" action="ppaction://hlinksldjump"/>
            </p:cNvPr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>
              <a:gsLst>
                <a:gs pos="0">
                  <a:srgbClr val="050505">
                    <a:alpha val="20000"/>
                  </a:srgbClr>
                </a:gs>
                <a:gs pos="15000">
                  <a:srgbClr val="7F7F7F">
                    <a:alpha val="0"/>
                  </a:srgbClr>
                </a:gs>
                <a:gs pos="56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8">
              <a:hlinkClick r:id="rId3" action="ppaction://hlinksldjump"/>
            </p:cNvPr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1000">
                  <a:srgbClr val="000000">
                    <a:alpha val="0"/>
                  </a:srgbClr>
                </a:gs>
                <a:gs pos="52999">
                  <a:srgbClr val="FFFFFF">
                    <a:alpha val="0"/>
                  </a:srgbClr>
                </a:gs>
                <a:gs pos="95000">
                  <a:srgbClr val="333333">
                    <a:alpha val="0"/>
                  </a:srgbClr>
                </a:gs>
                <a:gs pos="100000">
                  <a:srgbClr val="1C1C1C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5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3" name="Google Shape;443;p28"/>
            <p:cNvCxnSpPr/>
            <p:nvPr/>
          </p:nvCxnSpPr>
          <p:spPr>
            <a:xfrm>
              <a:off x="5345906" y="-250"/>
              <a:ext cx="0" cy="7559357"/>
            </a:xfrm>
            <a:prstGeom prst="straightConnector1">
              <a:avLst/>
            </a:prstGeom>
            <a:noFill/>
            <a:ln w="9525" cap="rnd" cmpd="sng">
              <a:solidFill>
                <a:schemeClr val="dk1">
                  <a:alpha val="5882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10BB4E-36CD-438C-B329-8FD636AFC105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41681BA-534B-4573-A225-D7B57E20ECD5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2A036-7A39-4D82-A7D1-439A4D4C7A83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9" name="Rounded Rectangle 28">
                <a:extLst>
                  <a:ext uri="{FF2B5EF4-FFF2-40B4-BE49-F238E27FC236}">
                    <a16:creationId xmlns:a16="http://schemas.microsoft.com/office/drawing/2014/main" id="{82058476-5B41-46D3-B2AE-934AF2354BD0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ounded Rectangle 35">
                <a:extLst>
                  <a:ext uri="{FF2B5EF4-FFF2-40B4-BE49-F238E27FC236}">
                    <a16:creationId xmlns:a16="http://schemas.microsoft.com/office/drawing/2014/main" id="{AEC705C6-6E13-4359-9091-2CAD5B2B5F36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903F0138-715D-4087-9D48-ADE3B26CBBF9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37">
            <a:extLst>
              <a:ext uri="{FF2B5EF4-FFF2-40B4-BE49-F238E27FC236}">
                <a16:creationId xmlns:a16="http://schemas.microsoft.com/office/drawing/2014/main" id="{14156DE2-D0DF-42AD-B8DD-5F0E842E0FC8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47">
            <a:extLst>
              <a:ext uri="{FF2B5EF4-FFF2-40B4-BE49-F238E27FC236}">
                <a16:creationId xmlns:a16="http://schemas.microsoft.com/office/drawing/2014/main" id="{F30FB516-C7B3-4105-9CCB-6D7D4804DB93}"/>
              </a:ext>
            </a:extLst>
          </p:cNvPr>
          <p:cNvSpPr/>
          <p:nvPr/>
        </p:nvSpPr>
        <p:spPr>
          <a:xfrm>
            <a:off x="5172158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48">
            <a:extLst>
              <a:ext uri="{FF2B5EF4-FFF2-40B4-BE49-F238E27FC236}">
                <a16:creationId xmlns:a16="http://schemas.microsoft.com/office/drawing/2014/main" id="{A8506776-516F-4135-80F0-BBF986BBD5CC}"/>
              </a:ext>
            </a:extLst>
          </p:cNvPr>
          <p:cNvSpPr/>
          <p:nvPr/>
        </p:nvSpPr>
        <p:spPr>
          <a:xfrm>
            <a:off x="5395043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9">
            <a:extLst>
              <a:ext uri="{FF2B5EF4-FFF2-40B4-BE49-F238E27FC236}">
                <a16:creationId xmlns:a16="http://schemas.microsoft.com/office/drawing/2014/main" id="{3F6CCC83-8B15-4F2B-BFFC-378E9D9D7C05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45">
            <a:extLst>
              <a:ext uri="{FF2B5EF4-FFF2-40B4-BE49-F238E27FC236}">
                <a16:creationId xmlns:a16="http://schemas.microsoft.com/office/drawing/2014/main" id="{2851C3C2-7629-4744-8588-DDFB5A9F0426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4EFD2424-3E40-4582-827E-70C889B21B1F}"/>
              </a:ext>
            </a:extLst>
          </p:cNvPr>
          <p:cNvSpPr/>
          <p:nvPr/>
        </p:nvSpPr>
        <p:spPr>
          <a:xfrm>
            <a:off x="4949274" y="7092973"/>
            <a:ext cx="1017735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0"/>
          <p:cNvPicPr preferRelativeResize="0"/>
          <p:nvPr/>
        </p:nvPicPr>
        <p:blipFill rotWithShape="1">
          <a:blip r:embed="rId3">
            <a:alphaModFix/>
          </a:blip>
          <a:srcRect l="8266" t="30778" r="8579" b="2199"/>
          <a:stretch/>
        </p:blipFill>
        <p:spPr>
          <a:xfrm>
            <a:off x="884238" y="1592875"/>
            <a:ext cx="8890000" cy="506668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0"/>
          <p:cNvSpPr/>
          <p:nvPr/>
        </p:nvSpPr>
        <p:spPr>
          <a:xfrm>
            <a:off x="3938894" y="3779838"/>
            <a:ext cx="2814025" cy="2528599"/>
          </a:xfrm>
          <a:prstGeom prst="roundRect">
            <a:avLst>
              <a:gd name="adj" fmla="val 10823"/>
            </a:avLst>
          </a:prstGeom>
          <a:solidFill>
            <a:schemeClr val="lt1"/>
          </a:solidFill>
          <a:ln w="28575" cap="flat" cmpd="sng">
            <a:solidFill>
              <a:srgbClr val="2CB8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0" dirty="0">
                <a:solidFill>
                  <a:schemeClr val="dk1"/>
                </a:solidFill>
                <a:latin typeface="Twinkl" pitchFamily="2" charset="0"/>
                <a:sym typeface="Arial"/>
              </a:rPr>
              <a:t>Greenfinches eat seeds.</a:t>
            </a:r>
            <a:endParaRPr sz="2050" dirty="0">
              <a:latin typeface="Twinkl" pitchFamily="2" charset="0"/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6900527" y="3779839"/>
            <a:ext cx="2814025" cy="2528599"/>
          </a:xfrm>
          <a:prstGeom prst="roundRect">
            <a:avLst>
              <a:gd name="adj" fmla="val 10823"/>
            </a:avLst>
          </a:prstGeom>
          <a:solidFill>
            <a:schemeClr val="lt1"/>
          </a:solidFill>
          <a:ln w="28575" cap="flat" cmpd="sng">
            <a:solidFill>
              <a:srgbClr val="2CB8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 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Some mammals, such as mice and hedgehogs, eat seeds, plants and meat. </a:t>
            </a:r>
            <a:endParaRPr dirty="0">
              <a:latin typeface="Twinkl" pitchFamily="2" charset="0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1019224" y="3779837"/>
            <a:ext cx="2814025" cy="2528599"/>
          </a:xfrm>
          <a:prstGeom prst="roundRect">
            <a:avLst>
              <a:gd name="adj" fmla="val 10823"/>
            </a:avLst>
          </a:prstGeom>
          <a:solidFill>
            <a:schemeClr val="lt1"/>
          </a:solidFill>
          <a:ln w="28575" cap="flat" cmpd="sng">
            <a:solidFill>
              <a:srgbClr val="2CB8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Twinkl" pitchFamily="2" charset="0"/>
                <a:sym typeface="Arial"/>
              </a:rPr>
              <a:t>Barn owls eat mice, shrews, voles and sometimes even frogs.</a:t>
            </a:r>
            <a:endParaRPr sz="1200">
              <a:latin typeface="Twinkl" pitchFamily="2" charset="0"/>
            </a:endParaRPr>
          </a:p>
        </p:txBody>
      </p:sp>
      <p:sp>
        <p:nvSpPr>
          <p:cNvPr id="351" name="Google Shape;351;p20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What Do They Eat?</a:t>
            </a:r>
            <a:endParaRPr dirty="0">
              <a:latin typeface="Twinkl" pitchFamily="2" charset="0"/>
            </a:endParaRPr>
          </a:p>
        </p:txBody>
      </p:sp>
      <p:pic>
        <p:nvPicPr>
          <p:cNvPr id="352" name="Google Shape;35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0"/>
          <p:cNvPicPr preferRelativeResize="0"/>
          <p:nvPr/>
        </p:nvPicPr>
        <p:blipFill rotWithShape="1">
          <a:blip r:embed="rId5">
            <a:alphaModFix/>
          </a:blip>
          <a:srcRect l="23477" t="3112" r="15529" b="6672"/>
          <a:stretch/>
        </p:blipFill>
        <p:spPr>
          <a:xfrm>
            <a:off x="6936954" y="1922161"/>
            <a:ext cx="2712934" cy="2677547"/>
          </a:xfrm>
          <a:prstGeom prst="ellipse">
            <a:avLst/>
          </a:prstGeom>
          <a:noFill/>
          <a:ln w="28575" cap="flat" cmpd="sng">
            <a:solidFill>
              <a:srgbClr val="2CB8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4" name="Google Shape;354;p20"/>
          <p:cNvSpPr/>
          <p:nvPr/>
        </p:nvSpPr>
        <p:spPr>
          <a:xfrm>
            <a:off x="7297322" y="1802087"/>
            <a:ext cx="1901536" cy="5759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2CB8BC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hedgehog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355" name="Google Shape;355;p20"/>
          <p:cNvPicPr preferRelativeResize="0"/>
          <p:nvPr/>
        </p:nvPicPr>
        <p:blipFill rotWithShape="1">
          <a:blip r:embed="rId6">
            <a:alphaModFix/>
          </a:blip>
          <a:srcRect l="35771" t="4480" r="2734" b="4479"/>
          <a:stretch/>
        </p:blipFill>
        <p:spPr>
          <a:xfrm>
            <a:off x="1078910" y="1922160"/>
            <a:ext cx="2712934" cy="2677547"/>
          </a:xfrm>
          <a:prstGeom prst="ellipse">
            <a:avLst/>
          </a:prstGeom>
          <a:noFill/>
          <a:ln w="28575" cap="flat" cmpd="sng">
            <a:solidFill>
              <a:srgbClr val="2CB8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6" name="Google Shape;356;p20"/>
          <p:cNvSpPr/>
          <p:nvPr/>
        </p:nvSpPr>
        <p:spPr>
          <a:xfrm>
            <a:off x="1484609" y="1803225"/>
            <a:ext cx="1901536" cy="5759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2CB8BC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barn owl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357" name="Google Shape;357;p20"/>
          <p:cNvPicPr preferRelativeResize="0"/>
          <p:nvPr/>
        </p:nvPicPr>
        <p:blipFill rotWithShape="1">
          <a:blip r:embed="rId7">
            <a:alphaModFix/>
          </a:blip>
          <a:srcRect l="31787" t="4375" r="4064" b="2516"/>
          <a:stretch/>
        </p:blipFill>
        <p:spPr>
          <a:xfrm>
            <a:off x="3980300" y="1974530"/>
            <a:ext cx="2712934" cy="2625177"/>
          </a:xfrm>
          <a:prstGeom prst="ellipse">
            <a:avLst/>
          </a:prstGeom>
          <a:noFill/>
          <a:ln w="28575" cap="flat" cmpd="sng">
            <a:solidFill>
              <a:srgbClr val="2CB8B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8" name="Google Shape;358;p20"/>
          <p:cNvSpPr/>
          <p:nvPr/>
        </p:nvSpPr>
        <p:spPr>
          <a:xfrm>
            <a:off x="4413631" y="1802656"/>
            <a:ext cx="1901536" cy="5759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2CB8BC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greenfinch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10661-2206-4F40-BFB7-4837A9D2CB14}"/>
              </a:ext>
            </a:extLst>
          </p:cNvPr>
          <p:cNvSpPr txBox="1"/>
          <p:nvPr/>
        </p:nvSpPr>
        <p:spPr>
          <a:xfrm>
            <a:off x="1474501" y="4761574"/>
            <a:ext cx="1740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FAB000"/>
                </a:solidFill>
                <a:latin typeface="Twinkl" pitchFamily="2" charset="0"/>
                <a:sym typeface="Arial"/>
              </a:rPr>
              <a:t>carnivore</a:t>
            </a:r>
            <a:endParaRPr lang="en-GB" sz="2400" dirty="0">
              <a:solidFill>
                <a:srgbClr val="FAB000"/>
              </a:solidFill>
              <a:latin typeface="Twinkl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174DE-0F16-4947-BD45-8833CF5FC73A}"/>
              </a:ext>
            </a:extLst>
          </p:cNvPr>
          <p:cNvSpPr txBox="1"/>
          <p:nvPr/>
        </p:nvSpPr>
        <p:spPr>
          <a:xfrm>
            <a:off x="4494014" y="4813303"/>
            <a:ext cx="1740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DB0075"/>
                </a:solidFill>
                <a:latin typeface="Twinkl" pitchFamily="2" charset="0"/>
                <a:sym typeface="Arial"/>
              </a:rPr>
              <a:t>herbivore</a:t>
            </a:r>
            <a:endParaRPr lang="en-GB" sz="2400" dirty="0">
              <a:solidFill>
                <a:srgbClr val="DB0075"/>
              </a:solidFill>
              <a:latin typeface="Twinkl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9B667F-5A14-4C8C-BC89-A57DD534A945}"/>
              </a:ext>
            </a:extLst>
          </p:cNvPr>
          <p:cNvSpPr txBox="1"/>
          <p:nvPr/>
        </p:nvSpPr>
        <p:spPr>
          <a:xfrm>
            <a:off x="7423036" y="4604385"/>
            <a:ext cx="1740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E84D15"/>
                </a:solidFill>
                <a:latin typeface="Twinkl" pitchFamily="2" charset="0"/>
                <a:sym typeface="Arial"/>
              </a:rPr>
              <a:t>omnivore</a:t>
            </a:r>
            <a:endParaRPr lang="en-GB" sz="2400" dirty="0">
              <a:solidFill>
                <a:srgbClr val="E84D15"/>
              </a:solidFill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/>
      <p:bldP spid="349" grpId="0" animBg="1"/>
      <p:bldP spid="350" grpId="0" animBg="1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1"/>
          <p:cNvPicPr preferRelativeResize="0"/>
          <p:nvPr/>
        </p:nvPicPr>
        <p:blipFill rotWithShape="1">
          <a:blip r:embed="rId3">
            <a:alphaModFix/>
          </a:blip>
          <a:srcRect t="4524" b="14366"/>
          <a:stretch/>
        </p:blipFill>
        <p:spPr>
          <a:xfrm>
            <a:off x="917575" y="1581138"/>
            <a:ext cx="8856664" cy="50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1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What Do They Eat?</a:t>
            </a:r>
            <a:endParaRPr dirty="0">
              <a:latin typeface="Twinkl" pitchFamily="2" charset="0"/>
            </a:endParaRPr>
          </a:p>
        </p:txBody>
      </p:sp>
      <p:pic>
        <p:nvPicPr>
          <p:cNvPr id="365" name="Google Shape;36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1"/>
          <p:cNvSpPr/>
          <p:nvPr/>
        </p:nvSpPr>
        <p:spPr>
          <a:xfrm>
            <a:off x="1051144" y="1741987"/>
            <a:ext cx="4020272" cy="4701310"/>
          </a:xfrm>
          <a:prstGeom prst="roundRect">
            <a:avLst>
              <a:gd name="adj" fmla="val 8166"/>
            </a:avLst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>
            <a:off x="1171120" y="1893072"/>
            <a:ext cx="3540171" cy="230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Working with a partner, you are going to sort animals according to their diet. </a:t>
            </a:r>
            <a:endParaRPr dirty="0">
              <a:latin typeface="Twinkl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53" dirty="0">
              <a:solidFill>
                <a:schemeClr val="dk1"/>
              </a:solidFill>
              <a:latin typeface="Twinkl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You need to sort the animals into herbivores, carnivores or omnivores. </a:t>
            </a:r>
            <a:endParaRPr dirty="0">
              <a:latin typeface="Twinkl" pitchFamily="2" charset="0"/>
            </a:endParaRPr>
          </a:p>
        </p:txBody>
      </p:sp>
      <p:pic>
        <p:nvPicPr>
          <p:cNvPr id="368" name="Google Shape;36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7127" y="3806099"/>
            <a:ext cx="1715725" cy="93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1"/>
          <p:cNvPicPr preferRelativeResize="0"/>
          <p:nvPr/>
        </p:nvPicPr>
        <p:blipFill>
          <a:blip r:embed="rId6"/>
          <a:srcRect/>
          <a:stretch/>
        </p:blipFill>
        <p:spPr>
          <a:xfrm>
            <a:off x="5238121" y="1797475"/>
            <a:ext cx="3135124" cy="443468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70" name="Google Shape;370;p21"/>
          <p:cNvPicPr preferRelativeResize="0"/>
          <p:nvPr/>
        </p:nvPicPr>
        <p:blipFill rotWithShape="1">
          <a:blip r:embed="rId7">
            <a:alphaModFix/>
          </a:blip>
          <a:srcRect l="5615" t="1711" r="5202" b="25470"/>
          <a:stretch/>
        </p:blipFill>
        <p:spPr>
          <a:xfrm>
            <a:off x="7045803" y="2756953"/>
            <a:ext cx="2493362" cy="287978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71" name="Google Shape;371;p21"/>
          <p:cNvSpPr/>
          <p:nvPr/>
        </p:nvSpPr>
        <p:spPr>
          <a:xfrm>
            <a:off x="1051144" y="4738257"/>
            <a:ext cx="4020272" cy="544945"/>
          </a:xfrm>
          <a:prstGeom prst="roundRect">
            <a:avLst>
              <a:gd name="adj" fmla="val 20026"/>
            </a:avLst>
          </a:prstGeom>
          <a:solidFill>
            <a:srgbClr val="DB00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Challenge!</a:t>
            </a:r>
            <a:endParaRPr b="1" dirty="0">
              <a:latin typeface="Twinkl" pitchFamily="2" charset="0"/>
            </a:endParaRPr>
          </a:p>
        </p:txBody>
      </p:sp>
      <p:sp>
        <p:nvSpPr>
          <p:cNvPr id="372" name="Google Shape;372;p21"/>
          <p:cNvSpPr/>
          <p:nvPr/>
        </p:nvSpPr>
        <p:spPr>
          <a:xfrm>
            <a:off x="1171120" y="5291295"/>
            <a:ext cx="3831927" cy="104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find any similarities or differences between animals who eat the same diet? 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2"/>
          <p:cNvPicPr preferRelativeResize="0"/>
          <p:nvPr/>
        </p:nvPicPr>
        <p:blipFill rotWithShape="1">
          <a:blip r:embed="rId3">
            <a:alphaModFix/>
          </a:blip>
          <a:srcRect l="8266" t="41078" r="8579" b="2200"/>
          <a:stretch/>
        </p:blipFill>
        <p:spPr>
          <a:xfrm>
            <a:off x="884238" y="2371518"/>
            <a:ext cx="8890000" cy="42880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p22"/>
          <p:cNvCxnSpPr/>
          <p:nvPr/>
        </p:nvCxnSpPr>
        <p:spPr>
          <a:xfrm>
            <a:off x="2558473" y="3657600"/>
            <a:ext cx="5375563" cy="106218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p22"/>
          <p:cNvCxnSpPr/>
          <p:nvPr/>
        </p:nvCxnSpPr>
        <p:spPr>
          <a:xfrm>
            <a:off x="5225648" y="3526065"/>
            <a:ext cx="207180" cy="131128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0" name="Google Shape;380;p22"/>
          <p:cNvCxnSpPr>
            <a:stCxn id="381" idx="2"/>
          </p:cNvCxnSpPr>
          <p:nvPr/>
        </p:nvCxnSpPr>
        <p:spPr>
          <a:xfrm flipH="1">
            <a:off x="2590886" y="3488882"/>
            <a:ext cx="5063100" cy="1773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2" name="Google Shape;382;p22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Twinkl" pitchFamily="2" charset="0"/>
                <a:sym typeface="Arial"/>
              </a:rPr>
              <a:t>Dinner Is Served</a:t>
            </a:r>
            <a:endParaRPr>
              <a:latin typeface="Twinkl" pitchFamily="2" charset="0"/>
            </a:endParaRPr>
          </a:p>
        </p:txBody>
      </p:sp>
      <p:pic>
        <p:nvPicPr>
          <p:cNvPr id="383" name="Google Shape;38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9916" y="638330"/>
            <a:ext cx="1238498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2"/>
          <p:cNvSpPr/>
          <p:nvPr/>
        </p:nvSpPr>
        <p:spPr>
          <a:xfrm>
            <a:off x="901700" y="1618353"/>
            <a:ext cx="8872538" cy="584775"/>
          </a:xfrm>
          <a:prstGeom prst="roundRect">
            <a:avLst>
              <a:gd name="adj" fmla="val 16667"/>
            </a:avLst>
          </a:prstGeom>
          <a:solidFill>
            <a:srgbClr val="2CB8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lt1"/>
                </a:solidFill>
                <a:latin typeface="Twinkl" pitchFamily="2" charset="0"/>
                <a:sym typeface="Arial"/>
              </a:rPr>
              <a:t>Can you match the animals to the food they would eat?</a:t>
            </a:r>
            <a:endParaRPr dirty="0">
              <a:latin typeface="Twinkl" pitchFamily="2" charset="0"/>
            </a:endParaRPr>
          </a:p>
        </p:txBody>
      </p:sp>
      <p:sp>
        <p:nvSpPr>
          <p:cNvPr id="385" name="Google Shape;385;p22"/>
          <p:cNvSpPr/>
          <p:nvPr/>
        </p:nvSpPr>
        <p:spPr>
          <a:xfrm>
            <a:off x="1362220" y="2540000"/>
            <a:ext cx="2549236" cy="123983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>
            <a:off x="4054620" y="2540000"/>
            <a:ext cx="2549236" cy="123983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>
            <a:off x="6747020" y="2540000"/>
            <a:ext cx="2549236" cy="123983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22"/>
          <p:cNvPicPr preferRelativeResize="0"/>
          <p:nvPr/>
        </p:nvPicPr>
        <p:blipFill rotWithShape="1">
          <a:blip r:embed="rId5">
            <a:alphaModFix/>
          </a:blip>
          <a:srcRect l="35771" t="4480" r="2734" b="4479"/>
          <a:stretch/>
        </p:blipFill>
        <p:spPr>
          <a:xfrm>
            <a:off x="4373424" y="4562763"/>
            <a:ext cx="1946552" cy="1921162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9" name="Google Shape;389;p22"/>
          <p:cNvPicPr preferRelativeResize="0"/>
          <p:nvPr/>
        </p:nvPicPr>
        <p:blipFill rotWithShape="1">
          <a:blip r:embed="rId6">
            <a:alphaModFix/>
          </a:blip>
          <a:srcRect l="24237" t="14488" r="20708" b="4069"/>
          <a:stretch/>
        </p:blipFill>
        <p:spPr>
          <a:xfrm>
            <a:off x="1510151" y="4562764"/>
            <a:ext cx="1946552" cy="1921162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0" name="Google Shape;390;p22"/>
          <p:cNvPicPr preferRelativeResize="0"/>
          <p:nvPr/>
        </p:nvPicPr>
        <p:blipFill rotWithShape="1">
          <a:blip r:embed="rId7">
            <a:alphaModFix/>
          </a:blip>
          <a:srcRect l="14435" t="4939" r="24737" b="4939"/>
          <a:stretch/>
        </p:blipFill>
        <p:spPr>
          <a:xfrm>
            <a:off x="7073830" y="4562763"/>
            <a:ext cx="1946553" cy="1921162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1" name="Google Shape;39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0151" y="2901155"/>
            <a:ext cx="873415" cy="64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30322" y="2747556"/>
            <a:ext cx="932699" cy="94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91159" y="2897570"/>
            <a:ext cx="1525653" cy="59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13767" y="2843334"/>
            <a:ext cx="733744" cy="64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177712" y="3124683"/>
            <a:ext cx="653302" cy="29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25342" y="2867208"/>
            <a:ext cx="637661" cy="709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760" y="3134520"/>
            <a:ext cx="1226094" cy="59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39762" y="2645129"/>
            <a:ext cx="796436" cy="489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3"/>
          <p:cNvSpPr txBox="1"/>
          <p:nvPr/>
        </p:nvSpPr>
        <p:spPr>
          <a:xfrm>
            <a:off x="735062" y="3385524"/>
            <a:ext cx="9221689" cy="59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dk1"/>
                </a:solidFill>
                <a:latin typeface="Twinkl" pitchFamily="2" charset="0"/>
                <a:sym typeface="Arial"/>
              </a:rPr>
              <a:t>Success Criteria</a:t>
            </a:r>
            <a:endParaRPr>
              <a:latin typeface="Twinkl" pitchFamily="2" charset="0"/>
            </a:endParaRPr>
          </a:p>
        </p:txBody>
      </p:sp>
      <p:sp>
        <p:nvSpPr>
          <p:cNvPr id="403" name="Google Shape;403;p23"/>
          <p:cNvSpPr txBox="1"/>
          <p:nvPr/>
        </p:nvSpPr>
        <p:spPr>
          <a:xfrm>
            <a:off x="735061" y="809964"/>
            <a:ext cx="9221689" cy="59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Aim</a:t>
            </a:r>
            <a:endParaRPr dirty="0">
              <a:latin typeface="Twinkl" pitchFamily="2" charset="0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901701" y="1243148"/>
            <a:ext cx="8380844" cy="1553933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1C1C1C"/>
                </a:solidFill>
                <a:latin typeface="Twinkl" pitchFamily="2" charset="0"/>
                <a:sym typeface="Arial"/>
              </a:rPr>
              <a:t>To identify, name and sort animals that are herbivores, carnivores and omnivores.</a:t>
            </a:r>
            <a:endParaRPr>
              <a:latin typeface="Twinkl" pitchFamily="2" charset="0"/>
            </a:endParaRPr>
          </a:p>
        </p:txBody>
      </p:sp>
      <p:sp>
        <p:nvSpPr>
          <p:cNvPr id="405" name="Google Shape;405;p23"/>
          <p:cNvSpPr txBox="1"/>
          <p:nvPr/>
        </p:nvSpPr>
        <p:spPr>
          <a:xfrm>
            <a:off x="901701" y="3821508"/>
            <a:ext cx="8872537" cy="213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252000" rIns="252000" bIns="1800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1C1C1C"/>
                </a:solidFill>
                <a:latin typeface="Twinkl" pitchFamily="2" charset="0"/>
                <a:sym typeface="Arial"/>
              </a:rPr>
              <a:t>I can explain what herbivores, omnivores and carnivores eat.</a:t>
            </a:r>
            <a:endParaRPr>
              <a:latin typeface="Twinkl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1C1C1C"/>
                </a:solidFill>
                <a:latin typeface="Twinkl" pitchFamily="2" charset="0"/>
                <a:sym typeface="Arial"/>
              </a:rPr>
              <a:t>I can identify what different animals eat. </a:t>
            </a:r>
            <a:endParaRPr>
              <a:latin typeface="Twinkl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1C1C1C"/>
                </a:solidFill>
                <a:latin typeface="Twinkl" pitchFamily="2" charset="0"/>
                <a:sym typeface="Arial"/>
              </a:rPr>
              <a:t>I can sort animals into the diet groups they belong to. </a:t>
            </a:r>
            <a:endParaRPr>
              <a:latin typeface="Twinkl" pitchFamily="2" charset="0"/>
            </a:endParaRPr>
          </a:p>
        </p:txBody>
      </p:sp>
      <p:pic>
        <p:nvPicPr>
          <p:cNvPr id="406" name="Google Shape;40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5390" y="64770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3">
            <a:hlinkClick r:id="rId4" action="ppaction://hlinksldjump"/>
          </p:cNvPr>
          <p:cNvSpPr/>
          <p:nvPr/>
        </p:nvSpPr>
        <p:spPr>
          <a:xfrm>
            <a:off x="8509512" y="4890632"/>
            <a:ext cx="1424199" cy="1925905"/>
          </a:xfrm>
          <a:prstGeom prst="rect">
            <a:avLst/>
          </a:prstGeom>
          <a:solidFill>
            <a:srgbClr val="18A0DB">
              <a:alpha val="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5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8987" y="1326908"/>
            <a:ext cx="3826609" cy="382660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"/>
          <p:cNvSpPr txBox="1"/>
          <p:nvPr/>
        </p:nvSpPr>
        <p:spPr>
          <a:xfrm>
            <a:off x="1139087" y="807415"/>
            <a:ext cx="8413638" cy="63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27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Meet </a:t>
            </a:r>
            <a:r>
              <a:rPr lang="en-GB" sz="3527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Quizby</a:t>
            </a:r>
            <a:r>
              <a:rPr lang="en-GB" sz="3527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  <p:sp>
        <p:nvSpPr>
          <p:cNvPr id="52" name="Google Shape;52;p3"/>
          <p:cNvSpPr/>
          <p:nvPr/>
        </p:nvSpPr>
        <p:spPr>
          <a:xfrm>
            <a:off x="1139086" y="3865626"/>
            <a:ext cx="5609093" cy="1258396"/>
          </a:xfrm>
          <a:prstGeom prst="rect">
            <a:avLst/>
          </a:prstGeom>
          <a:solidFill>
            <a:srgbClr val="B8CA4F"/>
          </a:solidFill>
          <a:ln>
            <a:noFill/>
          </a:ln>
        </p:spPr>
        <p:txBody>
          <a:bodyPr spcFirstLastPara="1" wrap="square" lIns="119050" tIns="119050" rIns="119050" bIns="1190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5">
                <a:solidFill>
                  <a:schemeClr val="dk1"/>
                </a:solidFill>
                <a:latin typeface="Twinkl" pitchFamily="2" charset="0"/>
                <a:sym typeface="Arial"/>
              </a:rPr>
              <a:t>The questions that appear will help </a:t>
            </a:r>
            <a:br>
              <a:rPr lang="en-GB" sz="2205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2205">
                <a:solidFill>
                  <a:schemeClr val="dk1"/>
                </a:solidFill>
                <a:latin typeface="Twinkl" pitchFamily="2" charset="0"/>
                <a:sym typeface="Arial"/>
              </a:rPr>
              <a:t>you to think about the key learning throughout the lesson.</a:t>
            </a:r>
            <a:endParaRPr sz="2205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53" name="Google Shape;53;p3"/>
          <p:cNvGrpSpPr/>
          <p:nvPr/>
        </p:nvGrpSpPr>
        <p:grpSpPr>
          <a:xfrm>
            <a:off x="1139088" y="1758298"/>
            <a:ext cx="5609090" cy="1801052"/>
            <a:chOff x="755650" y="1595096"/>
            <a:chExt cx="5088465" cy="1633882"/>
          </a:xfrm>
        </p:grpSpPr>
        <p:sp>
          <p:nvSpPr>
            <p:cNvPr id="54" name="Google Shape;54;p3"/>
            <p:cNvSpPr/>
            <p:nvPr/>
          </p:nvSpPr>
          <p:spPr>
            <a:xfrm>
              <a:off x="755650" y="1595096"/>
              <a:ext cx="5088465" cy="1633882"/>
            </a:xfrm>
            <a:prstGeom prst="wedgeRectCallout">
              <a:avLst>
                <a:gd name="adj1" fmla="val 61039"/>
                <a:gd name="adj2" fmla="val 24110"/>
              </a:avLst>
            </a:prstGeom>
            <a:solidFill>
              <a:schemeClr val="lt1"/>
            </a:solidFill>
            <a:ln w="38100" cap="flat" cmpd="sng">
              <a:solidFill>
                <a:srgbClr val="3352A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6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90062" y="2128648"/>
              <a:ext cx="5054053" cy="587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050" tIns="119050" rIns="119050" bIns="11905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646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Hi, I’m </a:t>
              </a:r>
              <a:r>
                <a:rPr lang="en-GB" sz="2646" b="1" dirty="0" err="1">
                  <a:solidFill>
                    <a:schemeClr val="dk1"/>
                  </a:solidFill>
                  <a:latin typeface="Twinkl" pitchFamily="2" charset="0"/>
                  <a:sym typeface="Arial"/>
                </a:rPr>
                <a:t>Quizby</a:t>
              </a:r>
              <a:r>
                <a:rPr lang="en-GB" sz="2646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!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56" name="Google Shape;56;p3"/>
          <p:cNvGrpSpPr/>
          <p:nvPr/>
        </p:nvGrpSpPr>
        <p:grpSpPr>
          <a:xfrm>
            <a:off x="1177021" y="2200814"/>
            <a:ext cx="5390035" cy="906658"/>
            <a:chOff x="790063" y="1996538"/>
            <a:chExt cx="4889742" cy="822504"/>
          </a:xfrm>
        </p:grpSpPr>
        <p:sp>
          <p:nvSpPr>
            <p:cNvPr id="57" name="Google Shape;57;p3"/>
            <p:cNvSpPr/>
            <p:nvPr/>
          </p:nvSpPr>
          <p:spPr>
            <a:xfrm>
              <a:off x="790063" y="1996538"/>
              <a:ext cx="4241742" cy="82250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646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I will appear like this, click me to reveal a key question.</a:t>
              </a:r>
              <a:endParaRPr sz="2646" dirty="0">
                <a:solidFill>
                  <a:schemeClr val="dk1"/>
                </a:solidFill>
                <a:latin typeface="Twinkl" pitchFamily="2" charset="0"/>
                <a:sym typeface="Arial"/>
              </a:endParaRPr>
            </a:p>
          </p:txBody>
        </p:sp>
        <p:pic>
          <p:nvPicPr>
            <p:cNvPr id="58" name="Google Shape;58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31805" y="2104513"/>
              <a:ext cx="648000" cy="64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Google Shape;59;p3"/>
          <p:cNvSpPr/>
          <p:nvPr/>
        </p:nvSpPr>
        <p:spPr>
          <a:xfrm>
            <a:off x="1177019" y="2212201"/>
            <a:ext cx="5512829" cy="9066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46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spot me in the </a:t>
            </a:r>
            <a:br>
              <a:rPr lang="en-GB" sz="2646" b="1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2646" b="1" dirty="0">
                <a:solidFill>
                  <a:srgbClr val="00B0F0"/>
                </a:solidFill>
                <a:latin typeface="Twinkl" pitchFamily="2" charset="0"/>
                <a:sym typeface="Arial"/>
              </a:rPr>
              <a:t>Lesson Presentation</a:t>
            </a:r>
            <a:r>
              <a:rPr lang="en-GB" sz="2646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? 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/>
          <p:nvPr/>
        </p:nvSpPr>
        <p:spPr>
          <a:xfrm>
            <a:off x="735062" y="3385524"/>
            <a:ext cx="9221689" cy="59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dk1"/>
                </a:solidFill>
                <a:latin typeface="Twinkl" pitchFamily="2" charset="0"/>
                <a:sym typeface="Arial"/>
              </a:rPr>
              <a:t>Success Criteria</a:t>
            </a:r>
            <a:endParaRPr>
              <a:latin typeface="Twinkl" pitchFamily="2" charset="0"/>
            </a:endParaRPr>
          </a:p>
        </p:txBody>
      </p:sp>
      <p:sp>
        <p:nvSpPr>
          <p:cNvPr id="65" name="Google Shape;65;p4"/>
          <p:cNvSpPr txBox="1"/>
          <p:nvPr/>
        </p:nvSpPr>
        <p:spPr>
          <a:xfrm>
            <a:off x="735061" y="809964"/>
            <a:ext cx="9221689" cy="59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Aim</a:t>
            </a:r>
            <a:endParaRPr dirty="0">
              <a:latin typeface="Twinkl" pitchFamily="2" charset="0"/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901701" y="1243148"/>
            <a:ext cx="8872538" cy="1553933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rgbClr val="1C1C1C"/>
                </a:solidFill>
                <a:latin typeface="Twinkl" pitchFamily="2" charset="0"/>
                <a:sym typeface="Arial"/>
              </a:rPr>
              <a:t>To identify, name and sort animals that are herbivores, carnivores and omnivores.</a:t>
            </a:r>
            <a:endParaRPr dirty="0">
              <a:latin typeface="Twinkl" pitchFamily="2" charset="0"/>
            </a:endParaRPr>
          </a:p>
        </p:txBody>
      </p:sp>
      <p:sp>
        <p:nvSpPr>
          <p:cNvPr id="67" name="Google Shape;67;p4"/>
          <p:cNvSpPr txBox="1"/>
          <p:nvPr/>
        </p:nvSpPr>
        <p:spPr>
          <a:xfrm>
            <a:off x="901701" y="3821508"/>
            <a:ext cx="8872538" cy="213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252000" rIns="252000" bIns="1800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rgbClr val="1C1C1C"/>
                </a:solidFill>
                <a:latin typeface="Twinkl" pitchFamily="2" charset="0"/>
                <a:sym typeface="Arial"/>
              </a:rPr>
              <a:t>I can explain what herbivores, omnivores and carnivores eat.</a:t>
            </a:r>
            <a:endParaRPr dirty="0">
              <a:latin typeface="Twinkl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rgbClr val="1C1C1C"/>
                </a:solidFill>
                <a:latin typeface="Twinkl" pitchFamily="2" charset="0"/>
                <a:sym typeface="Arial"/>
              </a:rPr>
              <a:t>I can identify what different animals eat. </a:t>
            </a:r>
            <a:endParaRPr dirty="0">
              <a:latin typeface="Twinkl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rgbClr val="1C1C1C"/>
                </a:solidFill>
                <a:latin typeface="Twinkl" pitchFamily="2" charset="0"/>
                <a:sym typeface="Arial"/>
              </a:rPr>
              <a:t>I can sort animals into the diet groups they belong to. 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Remember It</a:t>
            </a:r>
            <a:endParaRPr dirty="0">
              <a:latin typeface="Twinkl" pitchFamily="2" charset="0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9916" y="638330"/>
            <a:ext cx="1238498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"/>
          <p:cNvSpPr/>
          <p:nvPr/>
        </p:nvSpPr>
        <p:spPr>
          <a:xfrm>
            <a:off x="901700" y="1673772"/>
            <a:ext cx="8805718" cy="864000"/>
          </a:xfrm>
          <a:prstGeom prst="roundRect">
            <a:avLst>
              <a:gd name="adj" fmla="val 16667"/>
            </a:avLst>
          </a:prstGeom>
          <a:solidFill>
            <a:srgbClr val="DB00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lt1"/>
                </a:solidFill>
                <a:latin typeface="Twinkl" pitchFamily="2" charset="0"/>
                <a:sym typeface="Arial"/>
              </a:rPr>
              <a:t>Our Knowledge Organiser has some parts missing. </a:t>
            </a:r>
            <a:endParaRPr dirty="0"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dirty="0">
                <a:solidFill>
                  <a:schemeClr val="lt1"/>
                </a:solidFill>
                <a:latin typeface="Twinkl" pitchFamily="2" charset="0"/>
                <a:sym typeface="Arial"/>
              </a:rPr>
              <a:t>Can you use what you know to help me to complete it? </a:t>
            </a:r>
            <a:endParaRPr dirty="0">
              <a:latin typeface="Twinkl" pitchFamily="2" charset="0"/>
            </a:endParaRPr>
          </a:p>
        </p:txBody>
      </p:sp>
      <p:pic>
        <p:nvPicPr>
          <p:cNvPr id="75" name="Google Shape;75;p5"/>
          <p:cNvPicPr preferRelativeResize="0"/>
          <p:nvPr/>
        </p:nvPicPr>
        <p:blipFill rotWithShape="1">
          <a:blip r:embed="rId4">
            <a:alphaModFix/>
          </a:blip>
          <a:srcRect t="20429" b="14365"/>
          <a:stretch/>
        </p:blipFill>
        <p:spPr>
          <a:xfrm>
            <a:off x="917575" y="2576946"/>
            <a:ext cx="8856664" cy="408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5"/>
          <p:cNvPicPr preferRelativeResize="0"/>
          <p:nvPr/>
        </p:nvPicPr>
        <p:blipFill rotWithShape="1">
          <a:blip r:embed="rId5">
            <a:alphaModFix/>
          </a:blip>
          <a:srcRect b="11282"/>
          <a:stretch/>
        </p:blipFill>
        <p:spPr>
          <a:xfrm>
            <a:off x="2466109" y="2651544"/>
            <a:ext cx="6271491" cy="393342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7" name="Google Shape;7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839280" flipH="1">
            <a:off x="1236188" y="6397179"/>
            <a:ext cx="2770909" cy="188071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Google Shape;82;p6"/>
          <p:cNvCxnSpPr/>
          <p:nvPr/>
        </p:nvCxnSpPr>
        <p:spPr>
          <a:xfrm>
            <a:off x="3066473" y="2959965"/>
            <a:ext cx="1136072" cy="3533196"/>
          </a:xfrm>
          <a:prstGeom prst="straightConnector1">
            <a:avLst/>
          </a:prstGeom>
          <a:noFill/>
          <a:ln w="38100" cap="flat" cmpd="sng">
            <a:solidFill>
              <a:srgbClr val="FAB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6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Remember It</a:t>
            </a:r>
            <a:endParaRPr dirty="0">
              <a:latin typeface="Twinkl" pitchFamily="2" charset="0"/>
            </a:endParaRPr>
          </a:p>
        </p:txBody>
      </p:sp>
      <p:pic>
        <p:nvPicPr>
          <p:cNvPr id="84" name="Google Shape;8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9916" y="638330"/>
            <a:ext cx="1238498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6"/>
          <p:cNvSpPr/>
          <p:nvPr/>
        </p:nvSpPr>
        <p:spPr>
          <a:xfrm>
            <a:off x="901700" y="1673772"/>
            <a:ext cx="8805718" cy="864000"/>
          </a:xfrm>
          <a:prstGeom prst="roundRect">
            <a:avLst>
              <a:gd name="adj" fmla="val 16667"/>
            </a:avLst>
          </a:prstGeom>
          <a:solidFill>
            <a:srgbClr val="DB00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Match the description the right group. Talk to you partner about which group you think each is. </a:t>
            </a:r>
            <a:endParaRPr>
              <a:latin typeface="Twinkl" pitchFamily="2" charset="0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4073235" y="3480013"/>
            <a:ext cx="5671127" cy="6927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winkl" pitchFamily="2" charset="0"/>
                <a:sym typeface="Arial"/>
              </a:rPr>
              <a:t>                live in water. They have scaly skin, fins to help them swim and breathe through gills.</a:t>
            </a:r>
            <a:endParaRPr>
              <a:latin typeface="Twinkl" pitchFamily="2" charset="0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4073235" y="5937095"/>
            <a:ext cx="5671127" cy="6927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                live in the water as babies and on land as they grow older. They have smooth, slimy skin.</a:t>
            </a:r>
            <a:endParaRPr dirty="0">
              <a:latin typeface="Twinkl" pitchFamily="2" charset="0"/>
            </a:endParaRPr>
          </a:p>
        </p:txBody>
      </p:sp>
      <p:cxnSp>
        <p:nvCxnSpPr>
          <p:cNvPr id="93" name="Google Shape;93;p6"/>
          <p:cNvCxnSpPr>
            <a:cxnSpLocks/>
          </p:cNvCxnSpPr>
          <p:nvPr/>
        </p:nvCxnSpPr>
        <p:spPr>
          <a:xfrm>
            <a:off x="4202545" y="6253017"/>
            <a:ext cx="114415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" name="Google Shape;94;p6"/>
          <p:cNvCxnSpPr/>
          <p:nvPr/>
        </p:nvCxnSpPr>
        <p:spPr>
          <a:xfrm>
            <a:off x="4202545" y="3784457"/>
            <a:ext cx="10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6"/>
          <p:cNvCxnSpPr/>
          <p:nvPr/>
        </p:nvCxnSpPr>
        <p:spPr>
          <a:xfrm>
            <a:off x="3052617" y="3874873"/>
            <a:ext cx="1149928" cy="851690"/>
          </a:xfrm>
          <a:prstGeom prst="straightConnector1">
            <a:avLst/>
          </a:prstGeom>
          <a:noFill/>
          <a:ln w="38100" cap="flat" cmpd="sng">
            <a:solidFill>
              <a:srgbClr val="E84D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6"/>
          <p:cNvSpPr/>
          <p:nvPr/>
        </p:nvSpPr>
        <p:spPr>
          <a:xfrm>
            <a:off x="4073235" y="4299041"/>
            <a:ext cx="5671127" cy="6927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winkl" pitchFamily="2" charset="0"/>
                <a:sym typeface="Arial"/>
              </a:rPr>
              <a:t>               are animals that breathe air, grow hair, or fur and feed on mother’s milk as a baby.</a:t>
            </a:r>
            <a:endParaRPr>
              <a:latin typeface="Twinkl" pitchFamily="2" charset="0"/>
            </a:endParaRPr>
          </a:p>
        </p:txBody>
      </p:sp>
      <p:cxnSp>
        <p:nvCxnSpPr>
          <p:cNvPr id="97" name="Google Shape;97;p6"/>
          <p:cNvCxnSpPr/>
          <p:nvPr/>
        </p:nvCxnSpPr>
        <p:spPr>
          <a:xfrm>
            <a:off x="4202545" y="4599709"/>
            <a:ext cx="10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" name="Google Shape;98;p6"/>
          <p:cNvCxnSpPr/>
          <p:nvPr/>
        </p:nvCxnSpPr>
        <p:spPr>
          <a:xfrm rot="10800000" flipH="1">
            <a:off x="3052617" y="2959965"/>
            <a:ext cx="1147619" cy="1766599"/>
          </a:xfrm>
          <a:prstGeom prst="straightConnector1">
            <a:avLst/>
          </a:prstGeom>
          <a:noFill/>
          <a:ln w="38100" cap="flat" cmpd="sng">
            <a:solidFill>
              <a:srgbClr val="DB007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6"/>
          <p:cNvSpPr/>
          <p:nvPr/>
        </p:nvSpPr>
        <p:spPr>
          <a:xfrm>
            <a:off x="4073235" y="2660986"/>
            <a:ext cx="5671127" cy="6927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winkl" pitchFamily="2" charset="0"/>
                <a:sym typeface="Arial"/>
              </a:rPr>
              <a:t>               have a beak, two legs, feathers and wings. </a:t>
            </a:r>
            <a:endParaRPr>
              <a:latin typeface="Twinkl" pitchFamily="2" charset="0"/>
            </a:endParaRPr>
          </a:p>
        </p:txBody>
      </p:sp>
      <p:cxnSp>
        <p:nvCxnSpPr>
          <p:cNvPr id="100" name="Google Shape;100;p6"/>
          <p:cNvCxnSpPr/>
          <p:nvPr/>
        </p:nvCxnSpPr>
        <p:spPr>
          <a:xfrm>
            <a:off x="4202545" y="3059403"/>
            <a:ext cx="10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6"/>
          <p:cNvCxnSpPr>
            <a:endCxn id="91" idx="1"/>
          </p:cNvCxnSpPr>
          <p:nvPr/>
        </p:nvCxnSpPr>
        <p:spPr>
          <a:xfrm rot="10800000" flipH="1">
            <a:off x="3066435" y="3826383"/>
            <a:ext cx="1006800" cy="1737600"/>
          </a:xfrm>
          <a:prstGeom prst="straightConnector1">
            <a:avLst/>
          </a:prstGeom>
          <a:noFill/>
          <a:ln w="38100" cap="flat" cmpd="sng">
            <a:solidFill>
              <a:srgbClr val="8D358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" name="Google Shape;102;p6"/>
          <p:cNvCxnSpPr/>
          <p:nvPr/>
        </p:nvCxnSpPr>
        <p:spPr>
          <a:xfrm rot="10800000" flipH="1">
            <a:off x="3050308" y="5340556"/>
            <a:ext cx="1279238" cy="1033967"/>
          </a:xfrm>
          <a:prstGeom prst="straightConnector1">
            <a:avLst/>
          </a:prstGeom>
          <a:noFill/>
          <a:ln w="38100" cap="flat" cmpd="sng">
            <a:solidFill>
              <a:srgbClr val="88BD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6"/>
          <p:cNvSpPr/>
          <p:nvPr/>
        </p:nvSpPr>
        <p:spPr>
          <a:xfrm>
            <a:off x="4073235" y="5118068"/>
            <a:ext cx="5671127" cy="6927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Twinkl" pitchFamily="2" charset="0"/>
                <a:sym typeface="Arial"/>
              </a:rPr>
              <a:t>               breathe air. They have scales on their skin. </a:t>
            </a:r>
            <a:endParaRPr>
              <a:latin typeface="Twinkl" pitchFamily="2" charset="0"/>
            </a:endParaRPr>
          </a:p>
        </p:txBody>
      </p:sp>
      <p:cxnSp>
        <p:nvCxnSpPr>
          <p:cNvPr id="104" name="Google Shape;104;p6"/>
          <p:cNvCxnSpPr/>
          <p:nvPr/>
        </p:nvCxnSpPr>
        <p:spPr>
          <a:xfrm>
            <a:off x="4202545" y="5546436"/>
            <a:ext cx="101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6"/>
          <p:cNvSpPr/>
          <p:nvPr/>
        </p:nvSpPr>
        <p:spPr>
          <a:xfrm>
            <a:off x="901700" y="2832935"/>
            <a:ext cx="2280227" cy="5106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AB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b="1" dirty="0">
                <a:solidFill>
                  <a:schemeClr val="tx1"/>
                </a:solidFill>
                <a:latin typeface="Twinkl" pitchFamily="2" charset="0"/>
              </a:rPr>
              <a:t>A</a:t>
            </a:r>
            <a:r>
              <a:rPr lang="en-GB" sz="2053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mphibians</a:t>
            </a:r>
            <a:endParaRPr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901700" y="3620335"/>
            <a:ext cx="2280227" cy="5106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E84D1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b="1" dirty="0">
                <a:solidFill>
                  <a:schemeClr val="tx1"/>
                </a:solidFill>
                <a:latin typeface="Twinkl" pitchFamily="2" charset="0"/>
              </a:rPr>
              <a:t>M</a:t>
            </a:r>
            <a:r>
              <a:rPr lang="en-GB" sz="2053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ammals</a:t>
            </a:r>
            <a:endParaRPr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901700" y="4407735"/>
            <a:ext cx="2280227" cy="5106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DB007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b="1" dirty="0">
                <a:solidFill>
                  <a:schemeClr val="tx1"/>
                </a:solidFill>
                <a:latin typeface="Twinkl" pitchFamily="2" charset="0"/>
              </a:rPr>
              <a:t>B</a:t>
            </a:r>
            <a:r>
              <a:rPr lang="en-GB" sz="2053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irds</a:t>
            </a:r>
            <a:endParaRPr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901700" y="5195135"/>
            <a:ext cx="2280227" cy="5106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8D358B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b="1" dirty="0">
                <a:solidFill>
                  <a:schemeClr val="tx1"/>
                </a:solidFill>
                <a:latin typeface="Twinkl" pitchFamily="2" charset="0"/>
              </a:rPr>
              <a:t>F</a:t>
            </a:r>
            <a:r>
              <a:rPr lang="en-GB" sz="2053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ish</a:t>
            </a:r>
            <a:endParaRPr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901700" y="5982533"/>
            <a:ext cx="2280227" cy="5106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88BD3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 b="1" dirty="0">
                <a:solidFill>
                  <a:schemeClr val="tx1"/>
                </a:solidFill>
                <a:latin typeface="Twinkl" pitchFamily="2" charset="0"/>
              </a:rPr>
              <a:t>R</a:t>
            </a:r>
            <a:r>
              <a:rPr lang="en-GB" sz="2053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eptiles</a:t>
            </a:r>
            <a:endParaRPr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B92E3E-C1AE-43EC-8B4A-FEA5E1DDC461}"/>
              </a:ext>
            </a:extLst>
          </p:cNvPr>
          <p:cNvSpPr txBox="1"/>
          <p:nvPr/>
        </p:nvSpPr>
        <p:spPr>
          <a:xfrm>
            <a:off x="4129190" y="2782432"/>
            <a:ext cx="1031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Twinkl" pitchFamily="2" charset="0"/>
              </a:rPr>
              <a:t>B</a:t>
            </a:r>
            <a:r>
              <a:rPr lang="en-GB" sz="1800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irds</a:t>
            </a:r>
            <a:endParaRPr lang="en-GB" sz="18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C97ECB-4512-44ED-92DA-BC79E1896F3E}"/>
              </a:ext>
            </a:extLst>
          </p:cNvPr>
          <p:cNvSpPr txBox="1"/>
          <p:nvPr/>
        </p:nvSpPr>
        <p:spPr>
          <a:xfrm>
            <a:off x="4163148" y="3506123"/>
            <a:ext cx="1031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Twinkl" pitchFamily="2" charset="0"/>
              </a:rPr>
              <a:t>F</a:t>
            </a:r>
            <a:r>
              <a:rPr lang="en-GB" sz="1800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ish</a:t>
            </a:r>
            <a:endParaRPr lang="en-GB" sz="18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726C73-6DA9-4B10-8163-D5F7F617E5DD}"/>
              </a:ext>
            </a:extLst>
          </p:cNvPr>
          <p:cNvSpPr txBox="1"/>
          <p:nvPr/>
        </p:nvSpPr>
        <p:spPr>
          <a:xfrm>
            <a:off x="4082868" y="4326619"/>
            <a:ext cx="1250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Twinkl" pitchFamily="2" charset="0"/>
              </a:rPr>
              <a:t>M</a:t>
            </a:r>
            <a:r>
              <a:rPr lang="en-GB" sz="1800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ammals</a:t>
            </a:r>
            <a:endParaRPr lang="en-GB" sz="18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19B586-41DB-4EB7-8979-2ABFDCC8238A}"/>
              </a:ext>
            </a:extLst>
          </p:cNvPr>
          <p:cNvSpPr txBox="1"/>
          <p:nvPr/>
        </p:nvSpPr>
        <p:spPr>
          <a:xfrm>
            <a:off x="4080698" y="5285066"/>
            <a:ext cx="1250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Twinkl" pitchFamily="2" charset="0"/>
              </a:rPr>
              <a:t>R</a:t>
            </a:r>
            <a:r>
              <a:rPr lang="en-GB" sz="1800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eptiles</a:t>
            </a:r>
            <a:endParaRPr lang="en-GB" sz="18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348D2D-475E-4A8A-A379-AE6889424F4E}"/>
              </a:ext>
            </a:extLst>
          </p:cNvPr>
          <p:cNvSpPr txBox="1"/>
          <p:nvPr/>
        </p:nvSpPr>
        <p:spPr>
          <a:xfrm>
            <a:off x="4021326" y="5984371"/>
            <a:ext cx="1475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tx1"/>
                </a:solidFill>
                <a:latin typeface="Twinkl" pitchFamily="2" charset="0"/>
              </a:rPr>
              <a:t>A</a:t>
            </a:r>
            <a:r>
              <a:rPr lang="en-GB" sz="1800" b="1" dirty="0">
                <a:solidFill>
                  <a:schemeClr val="tx1"/>
                </a:solidFill>
                <a:latin typeface="Twinkl" pitchFamily="2" charset="0"/>
                <a:sym typeface="Arial"/>
              </a:rPr>
              <a:t>mphibians</a:t>
            </a:r>
            <a:endParaRPr lang="en-GB" sz="1800" dirty="0">
              <a:solidFill>
                <a:schemeClr val="tx1"/>
              </a:solidFill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7"/>
          <p:cNvPicPr preferRelativeResize="0"/>
          <p:nvPr/>
        </p:nvPicPr>
        <p:blipFill rotWithShape="1">
          <a:blip r:embed="rId3">
            <a:alphaModFix/>
          </a:blip>
          <a:srcRect t="20429" b="14365"/>
          <a:stretch/>
        </p:blipFill>
        <p:spPr>
          <a:xfrm>
            <a:off x="917575" y="2576946"/>
            <a:ext cx="8856664" cy="408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4">
            <a:alphaModFix/>
          </a:blip>
          <a:srcRect b="11440"/>
          <a:stretch/>
        </p:blipFill>
        <p:spPr>
          <a:xfrm>
            <a:off x="2336801" y="2619862"/>
            <a:ext cx="6345382" cy="39727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1" name="Google Shape;111;p7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Remember It</a:t>
            </a:r>
            <a:endParaRPr dirty="0">
              <a:latin typeface="Twinkl" pitchFamily="2" charset="0"/>
            </a:endParaRPr>
          </a:p>
        </p:txBody>
      </p:sp>
      <p:pic>
        <p:nvPicPr>
          <p:cNvPr id="112" name="Google Shape;11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9916" y="638330"/>
            <a:ext cx="1238498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7"/>
          <p:cNvSpPr/>
          <p:nvPr/>
        </p:nvSpPr>
        <p:spPr>
          <a:xfrm>
            <a:off x="901700" y="1673772"/>
            <a:ext cx="8805718" cy="864000"/>
          </a:xfrm>
          <a:prstGeom prst="roundRect">
            <a:avLst>
              <a:gd name="adj" fmla="val 16667"/>
            </a:avLst>
          </a:prstGeom>
          <a:solidFill>
            <a:srgbClr val="DB00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Well done! Can you name the animals and put the missing pictures in the right groups?</a:t>
            </a:r>
            <a:endParaRPr>
              <a:latin typeface="Twinkl" pitchFamily="2" charset="0"/>
            </a:endParaRPr>
          </a:p>
        </p:txBody>
      </p:sp>
      <p:pic>
        <p:nvPicPr>
          <p:cNvPr id="114" name="Google Shape;114;p7"/>
          <p:cNvPicPr preferRelativeResize="0"/>
          <p:nvPr/>
        </p:nvPicPr>
        <p:blipFill rotWithShape="1">
          <a:blip r:embed="rId6">
            <a:alphaModFix/>
          </a:blip>
          <a:srcRect l="85788" t="6630" r="7176" b="81294"/>
          <a:stretch/>
        </p:blipFill>
        <p:spPr>
          <a:xfrm>
            <a:off x="6751556" y="5028603"/>
            <a:ext cx="366027" cy="44410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5" name="Google Shape;115;p7"/>
          <p:cNvPicPr preferRelativeResize="0"/>
          <p:nvPr/>
        </p:nvPicPr>
        <p:blipFill rotWithShape="1">
          <a:blip r:embed="rId7">
            <a:alphaModFix/>
          </a:blip>
          <a:srcRect l="2896" t="6045" r="58339" b="76687"/>
          <a:stretch/>
        </p:blipFill>
        <p:spPr>
          <a:xfrm>
            <a:off x="3395986" y="3891872"/>
            <a:ext cx="2016702" cy="63510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6" name="Google Shape;116;p7"/>
          <p:cNvPicPr preferRelativeResize="0"/>
          <p:nvPr/>
        </p:nvPicPr>
        <p:blipFill rotWithShape="1">
          <a:blip r:embed="rId8">
            <a:alphaModFix/>
          </a:blip>
          <a:srcRect l="2969" t="23509" r="58616" b="60591"/>
          <a:stretch/>
        </p:blipFill>
        <p:spPr>
          <a:xfrm>
            <a:off x="3414205" y="4584620"/>
            <a:ext cx="1998483" cy="5847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7" name="Google Shape;117;p7"/>
          <p:cNvPicPr preferRelativeResize="0"/>
          <p:nvPr/>
        </p:nvPicPr>
        <p:blipFill rotWithShape="1">
          <a:blip r:embed="rId9">
            <a:alphaModFix/>
          </a:blip>
          <a:srcRect l="2788" t="39667" r="58254" b="43930"/>
          <a:stretch/>
        </p:blipFill>
        <p:spPr>
          <a:xfrm>
            <a:off x="3395352" y="5273223"/>
            <a:ext cx="2026763" cy="60331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8" name="Google Shape;118;p7"/>
          <p:cNvPicPr preferRelativeResize="0"/>
          <p:nvPr/>
        </p:nvPicPr>
        <p:blipFill rotWithShape="1">
          <a:blip r:embed="rId10">
            <a:alphaModFix/>
          </a:blip>
          <a:srcRect l="2707" t="56102" r="58334" b="27708"/>
          <a:stretch/>
        </p:blipFill>
        <p:spPr>
          <a:xfrm>
            <a:off x="3414205" y="5961896"/>
            <a:ext cx="2026763" cy="5954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9" name="Google Shape;119;p7"/>
          <p:cNvPicPr preferRelativeResize="0"/>
          <p:nvPr/>
        </p:nvPicPr>
        <p:blipFill rotWithShape="1">
          <a:blip r:embed="rId10">
            <a:alphaModFix/>
          </a:blip>
          <a:srcRect l="42289" t="7372" r="50643" b="81349"/>
          <a:stretch/>
        </p:blipFill>
        <p:spPr>
          <a:xfrm>
            <a:off x="7610224" y="3198371"/>
            <a:ext cx="367646" cy="4147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0" name="Google Shape;120;p7"/>
          <p:cNvPicPr preferRelativeResize="0"/>
          <p:nvPr/>
        </p:nvPicPr>
        <p:blipFill rotWithShape="1">
          <a:blip r:embed="rId11">
            <a:alphaModFix/>
          </a:blip>
          <a:srcRect l="49651" t="6859" r="43578" b="81607"/>
          <a:stretch/>
        </p:blipFill>
        <p:spPr>
          <a:xfrm>
            <a:off x="8021789" y="3188181"/>
            <a:ext cx="352273" cy="42420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1" name="Google Shape;121;p7"/>
          <p:cNvPicPr preferRelativeResize="0"/>
          <p:nvPr/>
        </p:nvPicPr>
        <p:blipFill rotWithShape="1">
          <a:blip r:embed="rId12">
            <a:alphaModFix/>
          </a:blip>
          <a:srcRect l="71359" t="7240" r="21393" b="81482"/>
          <a:stretch/>
        </p:blipFill>
        <p:spPr>
          <a:xfrm>
            <a:off x="7429675" y="5794056"/>
            <a:ext cx="377072" cy="4147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2" name="Google Shape;122;p7"/>
          <p:cNvPicPr preferRelativeResize="0"/>
          <p:nvPr/>
        </p:nvPicPr>
        <p:blipFill rotWithShape="1">
          <a:blip r:embed="rId13">
            <a:alphaModFix/>
          </a:blip>
          <a:srcRect l="78476" t="6613" r="14094" b="81340"/>
          <a:stretch/>
        </p:blipFill>
        <p:spPr>
          <a:xfrm>
            <a:off x="6314312" y="5028603"/>
            <a:ext cx="386499" cy="4430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3" name="Google Shape;123;p7"/>
          <p:cNvPicPr preferRelativeResize="0"/>
          <p:nvPr/>
        </p:nvPicPr>
        <p:blipFill rotWithShape="1">
          <a:blip r:embed="rId14">
            <a:alphaModFix/>
          </a:blip>
          <a:srcRect l="56928" t="7081" r="36247" b="81799"/>
          <a:stretch/>
        </p:blipFill>
        <p:spPr>
          <a:xfrm>
            <a:off x="7273998" y="4043059"/>
            <a:ext cx="366027" cy="4216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4" name="Google Shape;124;p7"/>
          <p:cNvPicPr preferRelativeResize="0"/>
          <p:nvPr/>
        </p:nvPicPr>
        <p:blipFill rotWithShape="1">
          <a:blip r:embed="rId15">
            <a:alphaModFix/>
          </a:blip>
          <a:srcRect l="2896" t="72258" r="58339" b="11550"/>
          <a:stretch/>
        </p:blipFill>
        <p:spPr>
          <a:xfrm>
            <a:off x="3405095" y="3236701"/>
            <a:ext cx="2016702" cy="5954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5" name="Google Shape;125;p7"/>
          <p:cNvSpPr/>
          <p:nvPr/>
        </p:nvSpPr>
        <p:spPr>
          <a:xfrm>
            <a:off x="7566994" y="3583793"/>
            <a:ext cx="40908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Twinkl" pitchFamily="2" charset="0"/>
                <a:sym typeface="Arial"/>
              </a:rPr>
              <a:t>dog</a:t>
            </a:r>
            <a:endParaRPr dirty="0">
              <a:latin typeface="Twinkl" pitchFamily="2" charset="0"/>
            </a:endParaRPr>
          </a:p>
        </p:txBody>
      </p:sp>
      <p:sp>
        <p:nvSpPr>
          <p:cNvPr id="126" name="Google Shape;126;p7"/>
          <p:cNvSpPr/>
          <p:nvPr/>
        </p:nvSpPr>
        <p:spPr>
          <a:xfrm>
            <a:off x="7903241" y="3585356"/>
            <a:ext cx="62709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Twinkl" pitchFamily="2" charset="0"/>
                <a:sym typeface="Arial"/>
              </a:rPr>
              <a:t>human</a:t>
            </a:r>
            <a:endParaRPr>
              <a:latin typeface="Twinkl" pitchFamily="2" charset="0"/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7140744" y="4438108"/>
            <a:ext cx="73930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Twinkl" pitchFamily="2" charset="0"/>
                <a:sym typeface="Arial"/>
              </a:rPr>
              <a:t>flamingo</a:t>
            </a:r>
            <a:endParaRPr>
              <a:latin typeface="Twinkl" pitchFamily="2" charset="0"/>
            </a:endParaRPr>
          </a:p>
        </p:txBody>
      </p:sp>
      <p:sp>
        <p:nvSpPr>
          <p:cNvPr id="128" name="Google Shape;128;p7"/>
          <p:cNvSpPr/>
          <p:nvPr/>
        </p:nvSpPr>
        <p:spPr>
          <a:xfrm>
            <a:off x="6250991" y="5412326"/>
            <a:ext cx="4924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Twinkl" pitchFamily="2" charset="0"/>
                <a:sym typeface="Arial"/>
              </a:rPr>
              <a:t>newt</a:t>
            </a:r>
            <a:endParaRPr>
              <a:latin typeface="Twinkl" pitchFamily="2" charset="0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6718003" y="5412326"/>
            <a:ext cx="43313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Twinkl" pitchFamily="2" charset="0"/>
                <a:sym typeface="Arial"/>
              </a:rPr>
              <a:t>frog</a:t>
            </a:r>
            <a:endParaRPr>
              <a:latin typeface="Twinkl" pitchFamily="2" charset="0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7284654" y="6200968"/>
            <a:ext cx="65114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Twinkl" pitchFamily="2" charset="0"/>
                <a:sym typeface="Arial"/>
              </a:rPr>
              <a:t>tortoise</a:t>
            </a:r>
            <a:endParaRPr>
              <a:latin typeface="Twinkl" pitchFamily="2" charset="0"/>
            </a:endParaRPr>
          </a:p>
        </p:txBody>
      </p:sp>
      <p:sp>
        <p:nvSpPr>
          <p:cNvPr id="131" name="Google Shape;131;p7"/>
          <p:cNvSpPr/>
          <p:nvPr/>
        </p:nvSpPr>
        <p:spPr>
          <a:xfrm>
            <a:off x="6664963" y="6302115"/>
            <a:ext cx="52770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Twinkl" pitchFamily="2" charset="0"/>
                <a:sym typeface="Arial"/>
              </a:rPr>
              <a:t>shark</a:t>
            </a:r>
            <a:endParaRPr>
              <a:latin typeface="Twinkl" pitchFamily="2" charset="0"/>
            </a:endParaRPr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16">
            <a:alphaModFix/>
          </a:blip>
          <a:srcRect l="43121" t="43231" r="19794" b="12949"/>
          <a:stretch/>
        </p:blipFill>
        <p:spPr>
          <a:xfrm>
            <a:off x="6718003" y="5962393"/>
            <a:ext cx="410681" cy="36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8"/>
          <p:cNvPicPr preferRelativeResize="0"/>
          <p:nvPr/>
        </p:nvPicPr>
        <p:blipFill rotWithShape="1">
          <a:blip r:embed="rId3">
            <a:alphaModFix/>
          </a:blip>
          <a:srcRect t="30475" b="4397"/>
          <a:stretch/>
        </p:blipFill>
        <p:spPr>
          <a:xfrm>
            <a:off x="917575" y="2567709"/>
            <a:ext cx="8864775" cy="4082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8"/>
          <p:cNvGrpSpPr/>
          <p:nvPr/>
        </p:nvGrpSpPr>
        <p:grpSpPr>
          <a:xfrm>
            <a:off x="4137891" y="3297381"/>
            <a:ext cx="5278483" cy="2623127"/>
            <a:chOff x="4137891" y="3297381"/>
            <a:chExt cx="5278483" cy="2623127"/>
          </a:xfrm>
        </p:grpSpPr>
        <p:sp>
          <p:nvSpPr>
            <p:cNvPr id="139" name="Google Shape;139;p8"/>
            <p:cNvSpPr/>
            <p:nvPr/>
          </p:nvSpPr>
          <p:spPr>
            <a:xfrm>
              <a:off x="4137891" y="3297381"/>
              <a:ext cx="5278483" cy="262312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DB00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52000" tIns="45700" rIns="108000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53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Robins eat insects and worms. They also eat fruit, seeds, peanuts and even little bits of grated cheese! </a:t>
              </a:r>
              <a:endParaRPr dirty="0">
                <a:latin typeface="Twinkl" pitchFamily="2" charset="0"/>
              </a:endParaRPr>
            </a:p>
          </p:txBody>
        </p:sp>
        <p:pic>
          <p:nvPicPr>
            <p:cNvPr id="140" name="Google Shape;140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02265" y="4608944"/>
              <a:ext cx="1697838" cy="12479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8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Diets</a:t>
            </a:r>
            <a:endParaRPr dirty="0">
              <a:latin typeface="Twinkl" pitchFamily="2" charset="0"/>
            </a:endParaRPr>
          </a:p>
        </p:txBody>
      </p:sp>
      <p:pic>
        <p:nvPicPr>
          <p:cNvPr id="142" name="Google Shape;14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/>
          <p:nvPr/>
        </p:nvSpPr>
        <p:spPr>
          <a:xfrm>
            <a:off x="901700" y="1636826"/>
            <a:ext cx="8872538" cy="864000"/>
          </a:xfrm>
          <a:prstGeom prst="roundRect">
            <a:avLst>
              <a:gd name="adj" fmla="val 16667"/>
            </a:avLst>
          </a:prstGeom>
          <a:solidFill>
            <a:srgbClr val="DB00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All living things need to eat. We call what animals eat their diet.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What do you think this animal eats? Talk to your partner. </a:t>
            </a:r>
            <a:endParaRPr>
              <a:latin typeface="Twinkl" pitchFamily="2" charset="0"/>
            </a:endParaRPr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0989" y="2843280"/>
            <a:ext cx="3464374" cy="3464374"/>
          </a:xfrm>
          <a:prstGeom prst="ellipse">
            <a:avLst/>
          </a:prstGeom>
          <a:noFill/>
          <a:ln w="28575" cap="flat" cmpd="sng">
            <a:solidFill>
              <a:srgbClr val="DB00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1127" y="5532991"/>
            <a:ext cx="3307667" cy="134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8"/>
          <p:cNvSpPr/>
          <p:nvPr/>
        </p:nvSpPr>
        <p:spPr>
          <a:xfrm>
            <a:off x="2764960" y="2776397"/>
            <a:ext cx="1533236" cy="641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DB007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robin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9"/>
          <p:cNvPicPr preferRelativeResize="0"/>
          <p:nvPr/>
        </p:nvPicPr>
        <p:blipFill rotWithShape="1">
          <a:blip r:embed="rId3">
            <a:alphaModFix/>
          </a:blip>
          <a:srcRect l="-480" t="24007" r="480" b="11722"/>
          <a:stretch/>
        </p:blipFill>
        <p:spPr>
          <a:xfrm>
            <a:off x="908339" y="2616849"/>
            <a:ext cx="8856664" cy="4024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9"/>
          <p:cNvGrpSpPr/>
          <p:nvPr/>
        </p:nvGrpSpPr>
        <p:grpSpPr>
          <a:xfrm>
            <a:off x="4137891" y="3297381"/>
            <a:ext cx="5442795" cy="3196906"/>
            <a:chOff x="4137891" y="3297381"/>
            <a:chExt cx="5442795" cy="3196906"/>
          </a:xfrm>
        </p:grpSpPr>
        <p:sp>
          <p:nvSpPr>
            <p:cNvPr id="153" name="Google Shape;153;p9"/>
            <p:cNvSpPr/>
            <p:nvPr/>
          </p:nvSpPr>
          <p:spPr>
            <a:xfrm>
              <a:off x="4137891" y="3297381"/>
              <a:ext cx="5442795" cy="262312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88BD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52000" tIns="45700" rIns="108000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53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Tortoises and turtles both</a:t>
              </a:r>
              <a:br>
                <a:rPr lang="en-GB" sz="2053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</a:br>
              <a:r>
                <a:rPr lang="en-GB" sz="2053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eat plants. </a:t>
              </a:r>
              <a:endParaRPr dirty="0">
                <a:latin typeface="Twinkl" pitchFamily="2" charset="0"/>
              </a:endParaRPr>
            </a:p>
          </p:txBody>
        </p:sp>
        <p:pic>
          <p:nvPicPr>
            <p:cNvPr id="154" name="Google Shape;154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3701" y="4531848"/>
              <a:ext cx="1928401" cy="19624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p9"/>
          <p:cNvSpPr/>
          <p:nvPr/>
        </p:nvSpPr>
        <p:spPr>
          <a:xfrm>
            <a:off x="884238" y="865188"/>
            <a:ext cx="89233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Diets</a:t>
            </a:r>
            <a:endParaRPr dirty="0">
              <a:latin typeface="Twinkl" pitchFamily="2" charset="0"/>
            </a:endParaRPr>
          </a:p>
        </p:txBody>
      </p:sp>
      <p:pic>
        <p:nvPicPr>
          <p:cNvPr id="156" name="Google Shape;15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7165" y="638330"/>
            <a:ext cx="8640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9"/>
          <p:cNvSpPr/>
          <p:nvPr/>
        </p:nvSpPr>
        <p:spPr>
          <a:xfrm>
            <a:off x="901700" y="1636826"/>
            <a:ext cx="8872538" cy="864000"/>
          </a:xfrm>
          <a:prstGeom prst="roundRect">
            <a:avLst>
              <a:gd name="adj" fmla="val 16667"/>
            </a:avLst>
          </a:prstGeom>
          <a:solidFill>
            <a:srgbClr val="88BD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All living things need to eat. We call what animals eat their diet.</a:t>
            </a:r>
            <a:endParaRPr>
              <a:latin typeface="Twinkl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lt1"/>
                </a:solidFill>
                <a:latin typeface="Twinkl" pitchFamily="2" charset="0"/>
                <a:sym typeface="Arial"/>
              </a:rPr>
              <a:t>What do you think this animal eats? Talk to your partner. </a:t>
            </a:r>
            <a:endParaRPr>
              <a:latin typeface="Twinkl" pitchFamily="2" charset="0"/>
            </a:endParaRPr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6">
            <a:alphaModFix/>
          </a:blip>
          <a:srcRect l="16354" t="2699" r="19449" b="1005"/>
          <a:stretch/>
        </p:blipFill>
        <p:spPr>
          <a:xfrm>
            <a:off x="1705149" y="3013627"/>
            <a:ext cx="3492553" cy="3492552"/>
          </a:xfrm>
          <a:prstGeom prst="ellipse">
            <a:avLst/>
          </a:prstGeom>
          <a:noFill/>
          <a:ln w="28575" cap="flat" cmpd="sng">
            <a:solidFill>
              <a:srgbClr val="88BD3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57844" y="5186653"/>
            <a:ext cx="1639858" cy="138698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9"/>
          <p:cNvSpPr/>
          <p:nvPr/>
        </p:nvSpPr>
        <p:spPr>
          <a:xfrm>
            <a:off x="2684807" y="2784580"/>
            <a:ext cx="1533236" cy="6419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88BD32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53">
                <a:solidFill>
                  <a:schemeClr val="tx1"/>
                </a:solidFill>
                <a:latin typeface="Twinkl" pitchFamily="2" charset="0"/>
                <a:sym typeface="Arial"/>
              </a:rPr>
              <a:t>tortoise</a:t>
            </a:r>
            <a:endParaRPr>
              <a:solidFill>
                <a:schemeClr val="tx1"/>
              </a:solidFill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852</Words>
  <Application>Microsoft Macintosh PowerPoint</Application>
  <PresentationFormat>Custom</PresentationFormat>
  <Paragraphs>140</Paragraphs>
  <Slides>28</Slides>
  <Notes>28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Roboto</vt:lpstr>
      <vt:lpstr>Calibri</vt:lpstr>
      <vt:lpstr>Arial</vt:lpstr>
      <vt:lpstr>Twinkl</vt:lpstr>
      <vt:lpstr>Office Theme</vt:lpstr>
      <vt:lpstr>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</dc:title>
  <dc:creator>Rachel Leather</dc:creator>
  <cp:lastModifiedBy>Joanne Banks</cp:lastModifiedBy>
  <cp:revision>11</cp:revision>
  <dcterms:created xsi:type="dcterms:W3CDTF">2020-04-27T06:52:58Z</dcterms:created>
  <dcterms:modified xsi:type="dcterms:W3CDTF">2021-07-04T20:25:45Z</dcterms:modified>
</cp:coreProperties>
</file>