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76" r:id="rId2"/>
    <p:sldId id="337" r:id="rId3"/>
    <p:sldId id="258" r:id="rId4"/>
    <p:sldId id="263" r:id="rId5"/>
    <p:sldId id="264" r:id="rId6"/>
    <p:sldId id="347" r:id="rId7"/>
    <p:sldId id="348" r:id="rId8"/>
    <p:sldId id="323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11" r:id="rId20"/>
    <p:sldId id="310" r:id="rId21"/>
    <p:sldId id="283" r:id="rId22"/>
    <p:sldId id="284" r:id="rId23"/>
  </p:sldIdLst>
  <p:sldSz cx="10691813" cy="7559675"/>
  <p:notesSz cx="9144000" cy="6858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Twinkl" pitchFamily="2" charset="77"/>
      <p:regular r:id="rId34"/>
      <p:bold r:id="rId35"/>
    </p:embeddedFont>
  </p:embeddedFontLst>
  <p:defaultTextStyle>
    <a:defPPr>
      <a:defRPr lang="en-US"/>
    </a:defPPr>
    <a:lvl1pPr marL="0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373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744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117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489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6860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233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49605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0977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  <p15:guide id="4" pos="429" userDrawn="1">
          <p15:clr>
            <a:srgbClr val="A4A3A4"/>
          </p15:clr>
        </p15:guide>
        <p15:guide id="5" orient="horz" pos="4331" userDrawn="1">
          <p15:clr>
            <a:srgbClr val="A4A3A4"/>
          </p15:clr>
        </p15:guide>
        <p15:guide id="6" pos="6300" userDrawn="1">
          <p15:clr>
            <a:srgbClr val="A4A3A4"/>
          </p15:clr>
        </p15:guide>
        <p15:guide id="7" orient="horz" pos="385" userDrawn="1">
          <p15:clr>
            <a:srgbClr val="A4A3A4"/>
          </p15:clr>
        </p15:guide>
        <p15:guide id="8" pos="568" userDrawn="1">
          <p15:clr>
            <a:srgbClr val="A4A3A4"/>
          </p15:clr>
        </p15:guide>
        <p15:guide id="9" orient="horz" pos="567" userDrawn="1">
          <p15:clr>
            <a:srgbClr val="A4A3A4"/>
          </p15:clr>
        </p15:guide>
        <p15:guide id="10" orient="horz" pos="4195" userDrawn="1">
          <p15:clr>
            <a:srgbClr val="A4A3A4"/>
          </p15:clr>
        </p15:guide>
        <p15:guide id="11" pos="61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1DB"/>
    <a:srgbClr val="E84D15"/>
    <a:srgbClr val="FAB000"/>
    <a:srgbClr val="DB0075"/>
    <a:srgbClr val="8D358B"/>
    <a:srgbClr val="88BD32"/>
    <a:srgbClr val="B9D26E"/>
    <a:srgbClr val="64196B"/>
    <a:srgbClr val="87BD31"/>
    <a:srgbClr val="FEE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392" y="184"/>
      </p:cViewPr>
      <p:guideLst>
        <p:guide orient="horz" pos="2381"/>
        <p:guide pos="3368"/>
        <p:guide pos="429"/>
        <p:guide orient="horz" pos="4331"/>
        <p:guide pos="6300"/>
        <p:guide orient="horz" pos="385"/>
        <p:guide pos="568"/>
        <p:guide orient="horz" pos="567"/>
        <p:guide orient="horz" pos="4195"/>
        <p:guide pos="615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373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744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117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489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6860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233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49605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0977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25" y="6830082"/>
            <a:ext cx="674079" cy="640135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838046" y="6130871"/>
            <a:ext cx="1015722" cy="60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3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0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583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837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473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470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283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085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849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841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0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534589" y="540000"/>
            <a:ext cx="9617223" cy="647967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37" y="6320907"/>
            <a:ext cx="674079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403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6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482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66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560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882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25" y="6830082"/>
            <a:ext cx="674079" cy="640135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838046" y="3475034"/>
            <a:ext cx="1015722" cy="60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3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34588" y="3230261"/>
            <a:ext cx="9617223" cy="3789414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34588" y="540000"/>
            <a:ext cx="9617223" cy="241739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534589" y="540000"/>
            <a:ext cx="9617223" cy="647967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58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82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45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7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645" y="766467"/>
            <a:ext cx="9546524" cy="126869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645" y="2157657"/>
            <a:ext cx="9546524" cy="483679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6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3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3.gif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6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44.jpeg"/><Relationship Id="rId5" Type="http://schemas.openxmlformats.org/officeDocument/2006/relationships/image" Target="../media/image12.png"/><Relationship Id="rId10" Type="http://schemas.openxmlformats.org/officeDocument/2006/relationships/image" Target="../media/image43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49.png"/><Relationship Id="rId5" Type="http://schemas.openxmlformats.org/officeDocument/2006/relationships/image" Target="../media/image13.png"/><Relationship Id="rId10" Type="http://schemas.openxmlformats.org/officeDocument/2006/relationships/image" Target="../media/image48.png"/><Relationship Id="rId4" Type="http://schemas.openxmlformats.org/officeDocument/2006/relationships/image" Target="../media/image12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3.jpeg"/><Relationship Id="rId5" Type="http://schemas.openxmlformats.org/officeDocument/2006/relationships/image" Target="../media/image13.png"/><Relationship Id="rId10" Type="http://schemas.openxmlformats.org/officeDocument/2006/relationships/image" Target="../media/image22.jpeg"/><Relationship Id="rId4" Type="http://schemas.openxmlformats.org/officeDocument/2006/relationships/image" Target="../media/image12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7.jpeg"/><Relationship Id="rId5" Type="http://schemas.openxmlformats.org/officeDocument/2006/relationships/image" Target="../media/image13.png"/><Relationship Id="rId10" Type="http://schemas.openxmlformats.org/officeDocument/2006/relationships/image" Target="../media/image26.jpeg"/><Relationship Id="rId4" Type="http://schemas.openxmlformats.org/officeDocument/2006/relationships/image" Target="../media/image12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3" y="0"/>
            <a:ext cx="9143999" cy="68813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"/>
            <a:ext cx="1665514" cy="6948516"/>
          </a:xfrm>
          <a:prstGeom prst="rect">
            <a:avLst/>
          </a:prstGeom>
          <a:solidFill>
            <a:srgbClr val="EB6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6881348"/>
            <a:ext cx="10691812" cy="678326"/>
          </a:xfrm>
          <a:prstGeom prst="rect">
            <a:avLst/>
          </a:prstGeom>
          <a:solidFill>
            <a:srgbClr val="6C3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995" y="711663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Science</a:t>
            </a:r>
            <a:r>
              <a:rPr lang="en-GB" sz="8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 | Animals Including Humans | The Human Body | Lesson 4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2428875" y="3090994"/>
            <a:ext cx="5834062" cy="5439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Animals Including Humans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1313656" y="2401692"/>
            <a:ext cx="8064500" cy="655294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Science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32" y="1025269"/>
            <a:ext cx="1614353" cy="107134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6881348"/>
            <a:ext cx="1069181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Humans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618353"/>
            <a:ext cx="8872538" cy="690738"/>
          </a:xfrm>
          <a:prstGeom prst="round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50" charset="0"/>
              </a:rPr>
              <a:t>Our body is made up of lots of different parts.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E0C96-F83F-484D-A8BD-5F31C39022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544" y="2543030"/>
            <a:ext cx="1730849" cy="415145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291070-566C-42E1-9B1D-D08EBD3022DE}"/>
              </a:ext>
            </a:extLst>
          </p:cNvPr>
          <p:cNvCxnSpPr/>
          <p:nvPr/>
        </p:nvCxnSpPr>
        <p:spPr>
          <a:xfrm flipH="1">
            <a:off x="5726545" y="2632364"/>
            <a:ext cx="1154546" cy="480291"/>
          </a:xfrm>
          <a:prstGeom prst="straightConnector1">
            <a:avLst/>
          </a:prstGeom>
          <a:ln w="38100">
            <a:solidFill>
              <a:srgbClr val="E84D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66F947-4B12-41AB-A9BC-847EE00947C1}"/>
              </a:ext>
            </a:extLst>
          </p:cNvPr>
          <p:cNvSpPr/>
          <p:nvPr/>
        </p:nvSpPr>
        <p:spPr>
          <a:xfrm>
            <a:off x="6781636" y="2425114"/>
            <a:ext cx="1254001" cy="4802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A6AFF1-4466-4D11-B185-ED25A74CF07B}"/>
              </a:ext>
            </a:extLst>
          </p:cNvPr>
          <p:cNvCxnSpPr>
            <a:cxnSpLocks/>
          </p:cNvCxnSpPr>
          <p:nvPr/>
        </p:nvCxnSpPr>
        <p:spPr>
          <a:xfrm>
            <a:off x="4273970" y="2694105"/>
            <a:ext cx="1163453" cy="642496"/>
          </a:xfrm>
          <a:prstGeom prst="straightConnector1">
            <a:avLst/>
          </a:prstGeom>
          <a:ln w="38100">
            <a:solidFill>
              <a:srgbClr val="E84D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30499B-DF4F-4329-AA77-3E0C55154674}"/>
              </a:ext>
            </a:extLst>
          </p:cNvPr>
          <p:cNvSpPr/>
          <p:nvPr/>
        </p:nvSpPr>
        <p:spPr>
          <a:xfrm>
            <a:off x="3167845" y="2453959"/>
            <a:ext cx="1254001" cy="4802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670800-8631-4D57-AA3C-FA62F7237D50}"/>
              </a:ext>
            </a:extLst>
          </p:cNvPr>
          <p:cNvCxnSpPr>
            <a:cxnSpLocks/>
          </p:cNvCxnSpPr>
          <p:nvPr/>
        </p:nvCxnSpPr>
        <p:spPr>
          <a:xfrm>
            <a:off x="4140430" y="3400367"/>
            <a:ext cx="782552" cy="266419"/>
          </a:xfrm>
          <a:prstGeom prst="straightConnector1">
            <a:avLst/>
          </a:prstGeom>
          <a:ln w="38100">
            <a:solidFill>
              <a:srgbClr val="E84D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D3B8C31-7A54-41BD-9BD9-F9FE688DEE85}"/>
              </a:ext>
            </a:extLst>
          </p:cNvPr>
          <p:cNvSpPr/>
          <p:nvPr/>
        </p:nvSpPr>
        <p:spPr>
          <a:xfrm>
            <a:off x="3034305" y="3160221"/>
            <a:ext cx="1254001" cy="4802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BA88BD-9592-47F2-A702-3502D3128768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5726545" y="3247158"/>
            <a:ext cx="1022678" cy="279328"/>
          </a:xfrm>
          <a:prstGeom prst="straightConnector1">
            <a:avLst/>
          </a:prstGeom>
          <a:ln w="38100">
            <a:solidFill>
              <a:srgbClr val="E84D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49ED2A8-5AED-4807-930E-B585A4A07995}"/>
              </a:ext>
            </a:extLst>
          </p:cNvPr>
          <p:cNvSpPr/>
          <p:nvPr/>
        </p:nvSpPr>
        <p:spPr>
          <a:xfrm>
            <a:off x="6749223" y="3007012"/>
            <a:ext cx="1254001" cy="4802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7FE09C1-8ECF-4E02-B848-CA4A2F052067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5497302" y="3972501"/>
            <a:ext cx="1185215" cy="356782"/>
          </a:xfrm>
          <a:prstGeom prst="straightConnector1">
            <a:avLst/>
          </a:prstGeom>
          <a:ln w="38100">
            <a:solidFill>
              <a:srgbClr val="E84D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E37A99F-DC2B-4EAF-8F3B-8B3DD96771BA}"/>
              </a:ext>
            </a:extLst>
          </p:cNvPr>
          <p:cNvSpPr/>
          <p:nvPr/>
        </p:nvSpPr>
        <p:spPr>
          <a:xfrm>
            <a:off x="6682517" y="4089137"/>
            <a:ext cx="1254001" cy="4802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574C2B-E93C-4A76-800B-22D87F5E8978}"/>
              </a:ext>
            </a:extLst>
          </p:cNvPr>
          <p:cNvCxnSpPr>
            <a:cxnSpLocks/>
          </p:cNvCxnSpPr>
          <p:nvPr/>
        </p:nvCxnSpPr>
        <p:spPr>
          <a:xfrm flipV="1">
            <a:off x="3992554" y="3689732"/>
            <a:ext cx="1444869" cy="330252"/>
          </a:xfrm>
          <a:prstGeom prst="straightConnector1">
            <a:avLst/>
          </a:prstGeom>
          <a:ln w="38100">
            <a:solidFill>
              <a:srgbClr val="E84D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610D741-4B69-4758-8883-FE4FD7866AB8}"/>
              </a:ext>
            </a:extLst>
          </p:cNvPr>
          <p:cNvSpPr/>
          <p:nvPr/>
        </p:nvSpPr>
        <p:spPr>
          <a:xfrm>
            <a:off x="2886429" y="3779838"/>
            <a:ext cx="1254001" cy="4802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A262EA0-B61B-4389-B489-3380B680BE18}"/>
              </a:ext>
            </a:extLst>
          </p:cNvPr>
          <p:cNvCxnSpPr>
            <a:cxnSpLocks/>
            <a:stCxn id="37" idx="1"/>
          </p:cNvCxnSpPr>
          <p:nvPr/>
        </p:nvCxnSpPr>
        <p:spPr>
          <a:xfrm flipH="1" flipV="1">
            <a:off x="5683781" y="4220253"/>
            <a:ext cx="1184860" cy="692989"/>
          </a:xfrm>
          <a:prstGeom prst="straightConnector1">
            <a:avLst/>
          </a:prstGeom>
          <a:ln w="38100">
            <a:solidFill>
              <a:srgbClr val="E84D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0CAA069-FB6F-40E5-A841-D0F72BBD9481}"/>
              </a:ext>
            </a:extLst>
          </p:cNvPr>
          <p:cNvSpPr/>
          <p:nvPr/>
        </p:nvSpPr>
        <p:spPr>
          <a:xfrm>
            <a:off x="6868641" y="4673096"/>
            <a:ext cx="1254001" cy="4802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014DF44-8815-4A0C-8B0B-B7E394A28F31}"/>
              </a:ext>
            </a:extLst>
          </p:cNvPr>
          <p:cNvCxnSpPr>
            <a:cxnSpLocks/>
          </p:cNvCxnSpPr>
          <p:nvPr/>
        </p:nvCxnSpPr>
        <p:spPr>
          <a:xfrm flipV="1">
            <a:off x="4472544" y="4128785"/>
            <a:ext cx="921887" cy="428075"/>
          </a:xfrm>
          <a:prstGeom prst="straightConnector1">
            <a:avLst/>
          </a:prstGeom>
          <a:ln w="38100">
            <a:solidFill>
              <a:srgbClr val="E84D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3F7D5EF-3079-4897-911E-E3A7D7936D3B}"/>
              </a:ext>
            </a:extLst>
          </p:cNvPr>
          <p:cNvSpPr/>
          <p:nvPr/>
        </p:nvSpPr>
        <p:spPr>
          <a:xfrm>
            <a:off x="3366419" y="4316714"/>
            <a:ext cx="1254001" cy="4802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0D00BF1-2E0E-40CE-AF96-6C3A4B343C79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6034454" y="5125776"/>
            <a:ext cx="1128053" cy="530142"/>
          </a:xfrm>
          <a:prstGeom prst="straightConnector1">
            <a:avLst/>
          </a:prstGeom>
          <a:ln w="38100">
            <a:solidFill>
              <a:srgbClr val="E84D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BCCFC1B-B379-488A-A673-DDC1060704DB}"/>
              </a:ext>
            </a:extLst>
          </p:cNvPr>
          <p:cNvSpPr/>
          <p:nvPr/>
        </p:nvSpPr>
        <p:spPr>
          <a:xfrm>
            <a:off x="7162507" y="5415772"/>
            <a:ext cx="1254001" cy="4802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7686340-5405-4EC6-BD0A-887BDEB86537}"/>
              </a:ext>
            </a:extLst>
          </p:cNvPr>
          <p:cNvCxnSpPr>
            <a:cxnSpLocks/>
          </p:cNvCxnSpPr>
          <p:nvPr/>
        </p:nvCxnSpPr>
        <p:spPr>
          <a:xfrm>
            <a:off x="3904394" y="5333882"/>
            <a:ext cx="822450" cy="77754"/>
          </a:xfrm>
          <a:prstGeom prst="straightConnector1">
            <a:avLst/>
          </a:prstGeom>
          <a:ln w="38100">
            <a:solidFill>
              <a:srgbClr val="E84D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A12C5F5-4778-437C-87A0-7642BA81CF92}"/>
              </a:ext>
            </a:extLst>
          </p:cNvPr>
          <p:cNvSpPr/>
          <p:nvPr/>
        </p:nvSpPr>
        <p:spPr>
          <a:xfrm>
            <a:off x="2798269" y="5093735"/>
            <a:ext cx="1254001" cy="4802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EDC407B-F545-4F13-BC26-33C3D4460518}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5655560" y="6168309"/>
            <a:ext cx="1173017" cy="126411"/>
          </a:xfrm>
          <a:prstGeom prst="straightConnector1">
            <a:avLst/>
          </a:prstGeom>
          <a:ln w="38100">
            <a:solidFill>
              <a:srgbClr val="E84D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E6C5F9F-52C4-49D1-94A4-2B23D5E87122}"/>
              </a:ext>
            </a:extLst>
          </p:cNvPr>
          <p:cNvSpPr/>
          <p:nvPr/>
        </p:nvSpPr>
        <p:spPr>
          <a:xfrm>
            <a:off x="6828577" y="6054574"/>
            <a:ext cx="1254001" cy="4802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6A02496-1344-40FF-8FBC-05ABADC66997}"/>
              </a:ext>
            </a:extLst>
          </p:cNvPr>
          <p:cNvCxnSpPr>
            <a:cxnSpLocks/>
          </p:cNvCxnSpPr>
          <p:nvPr/>
        </p:nvCxnSpPr>
        <p:spPr>
          <a:xfrm>
            <a:off x="4353120" y="6385856"/>
            <a:ext cx="822450" cy="77754"/>
          </a:xfrm>
          <a:prstGeom prst="straightConnector1">
            <a:avLst/>
          </a:prstGeom>
          <a:ln w="38100">
            <a:solidFill>
              <a:srgbClr val="E84D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DC16571-039F-4061-B1C1-76706AEEBE5B}"/>
              </a:ext>
            </a:extLst>
          </p:cNvPr>
          <p:cNvSpPr/>
          <p:nvPr/>
        </p:nvSpPr>
        <p:spPr>
          <a:xfrm>
            <a:off x="3246995" y="6145709"/>
            <a:ext cx="1254001" cy="4802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0976287-0ABD-4C57-85A9-04DDD7B91D67}"/>
              </a:ext>
            </a:extLst>
          </p:cNvPr>
          <p:cNvSpPr/>
          <p:nvPr/>
        </p:nvSpPr>
        <p:spPr>
          <a:xfrm>
            <a:off x="7074985" y="2465372"/>
            <a:ext cx="662361" cy="408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50" charset="0"/>
              </a:rPr>
              <a:t>hair</a:t>
            </a:r>
            <a:endParaRPr lang="en-GB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5AEE3A4-81D4-44CC-8717-AE39CA5C49A8}"/>
              </a:ext>
            </a:extLst>
          </p:cNvPr>
          <p:cNvSpPr/>
          <p:nvPr/>
        </p:nvSpPr>
        <p:spPr>
          <a:xfrm>
            <a:off x="3449857" y="2489977"/>
            <a:ext cx="742511" cy="408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50" charset="0"/>
              </a:rPr>
              <a:t>head</a:t>
            </a:r>
            <a:endParaRPr lang="en-GB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6A3EA31-FC33-4E94-AB55-BC571ADC37B4}"/>
              </a:ext>
            </a:extLst>
          </p:cNvPr>
          <p:cNvSpPr/>
          <p:nvPr/>
        </p:nvSpPr>
        <p:spPr>
          <a:xfrm>
            <a:off x="3408911" y="3177883"/>
            <a:ext cx="553357" cy="408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50" charset="0"/>
              </a:rPr>
              <a:t>ear</a:t>
            </a:r>
            <a:endParaRPr lang="en-GB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B534596-9F3D-4D06-8AF9-E328B8F2F270}"/>
              </a:ext>
            </a:extLst>
          </p:cNvPr>
          <p:cNvSpPr/>
          <p:nvPr/>
        </p:nvSpPr>
        <p:spPr>
          <a:xfrm>
            <a:off x="3183187" y="3812000"/>
            <a:ext cx="697627" cy="408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50" charset="0"/>
              </a:rPr>
              <a:t>nose</a:t>
            </a:r>
            <a:endParaRPr lang="en-GB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2F54F0F-AEFC-45B9-BD64-63E544BEF38D}"/>
              </a:ext>
            </a:extLst>
          </p:cNvPr>
          <p:cNvSpPr/>
          <p:nvPr/>
        </p:nvSpPr>
        <p:spPr>
          <a:xfrm>
            <a:off x="7092331" y="3026971"/>
            <a:ext cx="567784" cy="408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50" charset="0"/>
              </a:rPr>
              <a:t>eye</a:t>
            </a:r>
            <a:endParaRPr lang="en-GB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315F7E0-A25C-4EC9-9EA3-945F75DB351B}"/>
              </a:ext>
            </a:extLst>
          </p:cNvPr>
          <p:cNvSpPr/>
          <p:nvPr/>
        </p:nvSpPr>
        <p:spPr>
          <a:xfrm>
            <a:off x="6862399" y="4131181"/>
            <a:ext cx="939681" cy="408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50" charset="0"/>
              </a:rPr>
              <a:t>mouth</a:t>
            </a:r>
            <a:endParaRPr lang="en-GB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8241A53-4B59-4E49-8E57-AE09F68B462C}"/>
              </a:ext>
            </a:extLst>
          </p:cNvPr>
          <p:cNvSpPr/>
          <p:nvPr/>
        </p:nvSpPr>
        <p:spPr>
          <a:xfrm>
            <a:off x="3654411" y="4354466"/>
            <a:ext cx="726014" cy="40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neck</a:t>
            </a:r>
            <a:endParaRPr lang="en-GB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BB02301-837E-45A2-B2F4-B7C2C561B906}"/>
              </a:ext>
            </a:extLst>
          </p:cNvPr>
          <p:cNvSpPr/>
          <p:nvPr/>
        </p:nvSpPr>
        <p:spPr>
          <a:xfrm>
            <a:off x="6929093" y="4713496"/>
            <a:ext cx="1254001" cy="40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shoulder</a:t>
            </a:r>
            <a:endParaRPr lang="en-GB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F50F2D3-2784-4813-87DD-86C8762AF0CB}"/>
              </a:ext>
            </a:extLst>
          </p:cNvPr>
          <p:cNvSpPr/>
          <p:nvPr/>
        </p:nvSpPr>
        <p:spPr>
          <a:xfrm>
            <a:off x="7466645" y="5434568"/>
            <a:ext cx="705620" cy="40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arm</a:t>
            </a:r>
            <a:endParaRPr lang="en-GB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5D02533-6846-402C-A6DE-2CDC964C5507}"/>
              </a:ext>
            </a:extLst>
          </p:cNvPr>
          <p:cNvSpPr/>
          <p:nvPr/>
        </p:nvSpPr>
        <p:spPr>
          <a:xfrm>
            <a:off x="7187291" y="6099981"/>
            <a:ext cx="705620" cy="40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leg</a:t>
            </a:r>
            <a:endParaRPr lang="en-GB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96AD271-4186-4CCE-B845-2DC215934B82}"/>
              </a:ext>
            </a:extLst>
          </p:cNvPr>
          <p:cNvSpPr/>
          <p:nvPr/>
        </p:nvSpPr>
        <p:spPr>
          <a:xfrm>
            <a:off x="3568350" y="6168309"/>
            <a:ext cx="705620" cy="40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foot</a:t>
            </a:r>
            <a:endParaRPr lang="en-GB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687D3C3-FAC4-47C6-BFB4-509C3B80AF5A}"/>
              </a:ext>
            </a:extLst>
          </p:cNvPr>
          <p:cNvSpPr/>
          <p:nvPr/>
        </p:nvSpPr>
        <p:spPr>
          <a:xfrm>
            <a:off x="3036969" y="5129753"/>
            <a:ext cx="784143" cy="40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hand</a:t>
            </a:r>
            <a:endParaRPr lang="en-GB" dirty="0"/>
          </a:p>
        </p:txBody>
      </p:sp>
      <p:sp>
        <p:nvSpPr>
          <p:cNvPr id="66" name="Quizzy Box">
            <a:extLst>
              <a:ext uri="{FF2B5EF4-FFF2-40B4-BE49-F238E27FC236}">
                <a16:creationId xmlns:a16="http://schemas.microsoft.com/office/drawing/2014/main" id="{AB3EE04D-E4E0-4805-A106-6EBADACF70EE}"/>
              </a:ext>
            </a:extLst>
          </p:cNvPr>
          <p:cNvSpPr/>
          <p:nvPr/>
        </p:nvSpPr>
        <p:spPr>
          <a:xfrm>
            <a:off x="2057973" y="2390107"/>
            <a:ext cx="7632700" cy="747413"/>
          </a:xfrm>
          <a:prstGeom prst="roundRect">
            <a:avLst>
              <a:gd name="adj" fmla="val 15349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" name="Quizzy Icon">
            <a:extLst>
              <a:ext uri="{FF2B5EF4-FFF2-40B4-BE49-F238E27FC236}">
                <a16:creationId xmlns:a16="http://schemas.microsoft.com/office/drawing/2014/main" id="{A96E29DC-465A-4A59-8755-310B1277DA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76" y="2434104"/>
            <a:ext cx="648000" cy="648000"/>
          </a:xfrm>
          <a:prstGeom prst="rect">
            <a:avLst/>
          </a:prstGeom>
        </p:spPr>
      </p:pic>
      <p:sp>
        <p:nvSpPr>
          <p:cNvPr id="68" name="Quizzy Cross">
            <a:extLst>
              <a:ext uri="{FF2B5EF4-FFF2-40B4-BE49-F238E27FC236}">
                <a16:creationId xmlns:a16="http://schemas.microsoft.com/office/drawing/2014/main" id="{2B335E09-E8A4-4929-920C-9B7D8EC6419D}"/>
              </a:ext>
            </a:extLst>
          </p:cNvPr>
          <p:cNvSpPr/>
          <p:nvPr/>
        </p:nvSpPr>
        <p:spPr bwMode="auto">
          <a:xfrm flipH="1">
            <a:off x="2058427" y="2380758"/>
            <a:ext cx="314325" cy="323850"/>
          </a:xfrm>
          <a:prstGeom prst="round1Rect">
            <a:avLst>
              <a:gd name="adj" fmla="val 4899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X</a:t>
            </a:r>
          </a:p>
        </p:txBody>
      </p:sp>
      <p:sp>
        <p:nvSpPr>
          <p:cNvPr id="69" name="Rectangle 7">
            <a:extLst>
              <a:ext uri="{FF2B5EF4-FFF2-40B4-BE49-F238E27FC236}">
                <a16:creationId xmlns:a16="http://schemas.microsoft.com/office/drawing/2014/main" id="{EF34701E-EB0F-4058-AC9D-280074E4E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653" y="2544741"/>
            <a:ext cx="6367340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altLang="en-US" kern="0" dirty="0">
                <a:solidFill>
                  <a:schemeClr val="tx1"/>
                </a:solidFill>
              </a:rPr>
              <a:t>Can you help to name the body parts?</a:t>
            </a:r>
          </a:p>
        </p:txBody>
      </p:sp>
      <p:sp>
        <p:nvSpPr>
          <p:cNvPr id="70" name="Quizzy Box">
            <a:extLst>
              <a:ext uri="{FF2B5EF4-FFF2-40B4-BE49-F238E27FC236}">
                <a16:creationId xmlns:a16="http://schemas.microsoft.com/office/drawing/2014/main" id="{56B6F5E5-5643-411B-9C62-879D5960CD6C}"/>
              </a:ext>
            </a:extLst>
          </p:cNvPr>
          <p:cNvSpPr/>
          <p:nvPr/>
        </p:nvSpPr>
        <p:spPr>
          <a:xfrm>
            <a:off x="2056267" y="5921816"/>
            <a:ext cx="7632700" cy="747413"/>
          </a:xfrm>
          <a:prstGeom prst="roundRect">
            <a:avLst>
              <a:gd name="adj" fmla="val 15349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" name="Quizzy Icon">
            <a:extLst>
              <a:ext uri="{FF2B5EF4-FFF2-40B4-BE49-F238E27FC236}">
                <a16:creationId xmlns:a16="http://schemas.microsoft.com/office/drawing/2014/main" id="{E8EFDF74-FC44-423B-847D-C2991EB2A1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270" y="5965813"/>
            <a:ext cx="648000" cy="648000"/>
          </a:xfrm>
          <a:prstGeom prst="rect">
            <a:avLst/>
          </a:prstGeom>
        </p:spPr>
      </p:pic>
      <p:sp>
        <p:nvSpPr>
          <p:cNvPr id="72" name="Quizzy Cross">
            <a:extLst>
              <a:ext uri="{FF2B5EF4-FFF2-40B4-BE49-F238E27FC236}">
                <a16:creationId xmlns:a16="http://schemas.microsoft.com/office/drawing/2014/main" id="{C592F168-C134-4943-BE00-1F952862DF53}"/>
              </a:ext>
            </a:extLst>
          </p:cNvPr>
          <p:cNvSpPr/>
          <p:nvPr/>
        </p:nvSpPr>
        <p:spPr bwMode="auto">
          <a:xfrm flipH="1">
            <a:off x="2065957" y="5912363"/>
            <a:ext cx="314325" cy="323850"/>
          </a:xfrm>
          <a:prstGeom prst="round1Rect">
            <a:avLst>
              <a:gd name="adj" fmla="val 4899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X</a:t>
            </a:r>
          </a:p>
        </p:txBody>
      </p:sp>
      <p:sp>
        <p:nvSpPr>
          <p:cNvPr id="73" name="Rectangle 7">
            <a:extLst>
              <a:ext uri="{FF2B5EF4-FFF2-40B4-BE49-F238E27FC236}">
                <a16:creationId xmlns:a16="http://schemas.microsoft.com/office/drawing/2014/main" id="{494C6970-FB34-4FB5-A58E-14DA56BED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947" y="6076450"/>
            <a:ext cx="6367340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altLang="en-US" kern="0" dirty="0">
                <a:solidFill>
                  <a:schemeClr val="tx1"/>
                </a:solidFill>
              </a:rPr>
              <a:t>Can you name any other parts?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1848631-8514-4C23-8C53-733F06D0C826}"/>
              </a:ext>
            </a:extLst>
          </p:cNvPr>
          <p:cNvCxnSpPr>
            <a:cxnSpLocks/>
            <a:stCxn id="75" idx="1"/>
          </p:cNvCxnSpPr>
          <p:nvPr/>
        </p:nvCxnSpPr>
        <p:spPr>
          <a:xfrm flipH="1">
            <a:off x="5510321" y="3788871"/>
            <a:ext cx="1219096" cy="80593"/>
          </a:xfrm>
          <a:prstGeom prst="straightConnector1">
            <a:avLst/>
          </a:prstGeom>
          <a:ln w="38100">
            <a:solidFill>
              <a:srgbClr val="E84D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677959C-E069-43E9-B7B0-354EBF115480}"/>
              </a:ext>
            </a:extLst>
          </p:cNvPr>
          <p:cNvSpPr/>
          <p:nvPr/>
        </p:nvSpPr>
        <p:spPr>
          <a:xfrm>
            <a:off x="6729417" y="3548725"/>
            <a:ext cx="1254001" cy="4802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8FBAC88-6B16-4428-AA3E-B016B2351DA5}"/>
              </a:ext>
            </a:extLst>
          </p:cNvPr>
          <p:cNvSpPr/>
          <p:nvPr/>
        </p:nvSpPr>
        <p:spPr>
          <a:xfrm>
            <a:off x="6992428" y="3590769"/>
            <a:ext cx="761747" cy="408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50" charset="0"/>
              </a:rPr>
              <a:t>teeth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64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6" grpId="1" animBg="1"/>
      <p:bldP spid="68" grpId="0" animBg="1"/>
      <p:bldP spid="68" grpId="1" animBg="1"/>
      <p:bldP spid="69" grpId="0"/>
      <p:bldP spid="69" grpId="1"/>
      <p:bldP spid="70" grpId="0" animBg="1"/>
      <p:bldP spid="70" grpId="1" animBg="1"/>
      <p:bldP spid="72" grpId="0" animBg="1"/>
      <p:bldP spid="72" grpId="1" animBg="1"/>
      <p:bldP spid="73" grpId="0"/>
      <p:bldP spid="73" grpId="1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449590-C01C-48B1-9390-77CBCC8629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69"/>
          <a:stretch/>
        </p:blipFill>
        <p:spPr>
          <a:xfrm>
            <a:off x="2288345" y="3292158"/>
            <a:ext cx="6115122" cy="2678671"/>
          </a:xfrm>
          <a:prstGeom prst="roundRect">
            <a:avLst>
              <a:gd name="adj" fmla="val 8642"/>
            </a:avLst>
          </a:prstGeom>
          <a:ln w="38100">
            <a:solidFill>
              <a:srgbClr val="FAB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Humans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572172"/>
            <a:ext cx="8872538" cy="930883"/>
          </a:xfrm>
          <a:prstGeom prst="round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50" charset="0"/>
              </a:rPr>
              <a:t>Each part of your body has its own special job to do. </a:t>
            </a:r>
          </a:p>
          <a:p>
            <a:pPr algn="ctr"/>
            <a:r>
              <a:rPr lang="en-GB" b="1" dirty="0">
                <a:latin typeface="Twinkl" pitchFamily="50" charset="0"/>
              </a:rPr>
              <a:t>What do you think the job of each of these body parts is? 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5A45825-D243-45D5-A20A-FFC834FDF44F}"/>
              </a:ext>
            </a:extLst>
          </p:cNvPr>
          <p:cNvSpPr/>
          <p:nvPr/>
        </p:nvSpPr>
        <p:spPr>
          <a:xfrm>
            <a:off x="910431" y="6056269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is the job of your legs?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030D540-4960-4F87-A50D-204CB75C3C5D}"/>
              </a:ext>
            </a:extLst>
          </p:cNvPr>
          <p:cNvSpPr/>
          <p:nvPr/>
        </p:nvSpPr>
        <p:spPr>
          <a:xfrm>
            <a:off x="884238" y="2571318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body parts are these?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4199AF5-4CC5-4959-91A4-1B0BB372AC4B}"/>
              </a:ext>
            </a:extLst>
          </p:cNvPr>
          <p:cNvSpPr/>
          <p:nvPr/>
        </p:nvSpPr>
        <p:spPr>
          <a:xfrm>
            <a:off x="884238" y="2571317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These are legs.</a:t>
            </a:r>
          </a:p>
        </p:txBody>
      </p:sp>
    </p:spTree>
    <p:extLst>
      <p:ext uri="{BB962C8B-B14F-4D97-AF65-F5344CB8AC3E}">
        <p14:creationId xmlns:p14="http://schemas.microsoft.com/office/powerpoint/2010/main" val="20309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557094-418F-4704-86C4-66B8852ED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5"/>
          <a:stretch/>
        </p:blipFill>
        <p:spPr>
          <a:xfrm rot="5400000">
            <a:off x="4005502" y="2263035"/>
            <a:ext cx="2630009" cy="4671152"/>
          </a:xfrm>
          <a:prstGeom prst="roundRect">
            <a:avLst>
              <a:gd name="adj" fmla="val 9153"/>
            </a:avLst>
          </a:prstGeom>
          <a:ln w="38100">
            <a:solidFill>
              <a:srgbClr val="FAB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Humans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568494"/>
            <a:ext cx="8872538" cy="930883"/>
          </a:xfrm>
          <a:prstGeom prst="round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50" charset="0"/>
              </a:rPr>
              <a:t>Each part of your body has its own special job to do. </a:t>
            </a:r>
          </a:p>
          <a:p>
            <a:pPr algn="ctr"/>
            <a:r>
              <a:rPr lang="en-GB" b="1" dirty="0">
                <a:latin typeface="Twinkl" pitchFamily="50" charset="0"/>
              </a:rPr>
              <a:t>What do you think the job of each of these body parts is?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218B24E-485B-43EE-A964-22D54B5F84A6}"/>
              </a:ext>
            </a:extLst>
          </p:cNvPr>
          <p:cNvSpPr/>
          <p:nvPr/>
        </p:nvSpPr>
        <p:spPr>
          <a:xfrm>
            <a:off x="910431" y="6056269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is the job of your feet?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FBEC3E-6451-43F2-B34D-5E1A725CE7BA}"/>
              </a:ext>
            </a:extLst>
          </p:cNvPr>
          <p:cNvSpPr/>
          <p:nvPr/>
        </p:nvSpPr>
        <p:spPr>
          <a:xfrm>
            <a:off x="884238" y="2571318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body parts are these?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2BB410-76F3-4D48-8767-6D05B42EF2F1}"/>
              </a:ext>
            </a:extLst>
          </p:cNvPr>
          <p:cNvSpPr/>
          <p:nvPr/>
        </p:nvSpPr>
        <p:spPr>
          <a:xfrm>
            <a:off x="884238" y="2571317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These are feet.</a:t>
            </a:r>
          </a:p>
        </p:txBody>
      </p:sp>
    </p:spTree>
    <p:extLst>
      <p:ext uri="{BB962C8B-B14F-4D97-AF65-F5344CB8AC3E}">
        <p14:creationId xmlns:p14="http://schemas.microsoft.com/office/powerpoint/2010/main" val="22015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E16FD-C2FD-4443-854F-86F806DD55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7" b="13009"/>
          <a:stretch/>
        </p:blipFill>
        <p:spPr>
          <a:xfrm>
            <a:off x="3849607" y="3296435"/>
            <a:ext cx="2994185" cy="2628472"/>
          </a:xfrm>
          <a:prstGeom prst="roundRect">
            <a:avLst>
              <a:gd name="adj" fmla="val 9569"/>
            </a:avLst>
          </a:prstGeom>
          <a:ln w="38100">
            <a:solidFill>
              <a:srgbClr val="FAB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Humans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551602"/>
            <a:ext cx="8872538" cy="930883"/>
          </a:xfrm>
          <a:prstGeom prst="round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50" charset="0"/>
              </a:rPr>
              <a:t>Each part of your body has its own special job to do. </a:t>
            </a:r>
          </a:p>
          <a:p>
            <a:pPr algn="ctr"/>
            <a:r>
              <a:rPr lang="en-GB" b="1" dirty="0">
                <a:latin typeface="Twinkl" pitchFamily="50" charset="0"/>
              </a:rPr>
              <a:t>What do you think the job of each of these body parts is?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A0B6C9E-A171-4634-B797-2707A02E3C0C}"/>
              </a:ext>
            </a:extLst>
          </p:cNvPr>
          <p:cNvSpPr/>
          <p:nvPr/>
        </p:nvSpPr>
        <p:spPr>
          <a:xfrm>
            <a:off x="910431" y="6056269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is the job of your arms?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73DFE8-17E1-4A8A-8557-8DB3839381AC}"/>
              </a:ext>
            </a:extLst>
          </p:cNvPr>
          <p:cNvSpPr/>
          <p:nvPr/>
        </p:nvSpPr>
        <p:spPr>
          <a:xfrm>
            <a:off x="884238" y="2571318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body part is this?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D35D1F5-9C40-4335-B671-9189E4679D4C}"/>
              </a:ext>
            </a:extLst>
          </p:cNvPr>
          <p:cNvSpPr/>
          <p:nvPr/>
        </p:nvSpPr>
        <p:spPr>
          <a:xfrm>
            <a:off x="884238" y="2571317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This is an arm.</a:t>
            </a:r>
          </a:p>
        </p:txBody>
      </p:sp>
    </p:spTree>
    <p:extLst>
      <p:ext uri="{BB962C8B-B14F-4D97-AF65-F5344CB8AC3E}">
        <p14:creationId xmlns:p14="http://schemas.microsoft.com/office/powerpoint/2010/main" val="16308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E423CA-2ADD-4827-8AAF-5553F581F4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12341" b="20106"/>
          <a:stretch/>
        </p:blipFill>
        <p:spPr>
          <a:xfrm>
            <a:off x="2536031" y="3297199"/>
            <a:ext cx="5621338" cy="2634499"/>
          </a:xfrm>
          <a:prstGeom prst="roundRect">
            <a:avLst>
              <a:gd name="adj" fmla="val 6948"/>
            </a:avLst>
          </a:prstGeom>
          <a:ln w="38100">
            <a:solidFill>
              <a:srgbClr val="FAB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Humans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541351"/>
            <a:ext cx="8872538" cy="930883"/>
          </a:xfrm>
          <a:prstGeom prst="round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50" charset="0"/>
              </a:rPr>
              <a:t>Each part of your body has its own special job to do. </a:t>
            </a:r>
          </a:p>
          <a:p>
            <a:pPr algn="ctr"/>
            <a:r>
              <a:rPr lang="en-GB" b="1" dirty="0">
                <a:latin typeface="Twinkl" pitchFamily="50" charset="0"/>
              </a:rPr>
              <a:t>What do you think the job of each of these body parts is?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D1F46CD-F499-45D9-940B-9E9B23967AF3}"/>
              </a:ext>
            </a:extLst>
          </p:cNvPr>
          <p:cNvSpPr/>
          <p:nvPr/>
        </p:nvSpPr>
        <p:spPr>
          <a:xfrm>
            <a:off x="910431" y="6056269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is the job of your hands?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7472F51-ECEA-48C5-A9F9-8FC24C18242A}"/>
              </a:ext>
            </a:extLst>
          </p:cNvPr>
          <p:cNvSpPr/>
          <p:nvPr/>
        </p:nvSpPr>
        <p:spPr>
          <a:xfrm>
            <a:off x="884238" y="2571318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body part is this?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4CCA90D-1D12-4BAC-BEAE-2F3A03865CDA}"/>
              </a:ext>
            </a:extLst>
          </p:cNvPr>
          <p:cNvSpPr/>
          <p:nvPr/>
        </p:nvSpPr>
        <p:spPr>
          <a:xfrm>
            <a:off x="884238" y="2571317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This is a hand.</a:t>
            </a:r>
          </a:p>
        </p:txBody>
      </p:sp>
    </p:spTree>
    <p:extLst>
      <p:ext uri="{BB962C8B-B14F-4D97-AF65-F5344CB8AC3E}">
        <p14:creationId xmlns:p14="http://schemas.microsoft.com/office/powerpoint/2010/main" val="38522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883FC-4601-4DCB-9C2D-0E059AC74A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50551" b="22329"/>
          <a:stretch/>
        </p:blipFill>
        <p:spPr>
          <a:xfrm>
            <a:off x="2795218" y="3268407"/>
            <a:ext cx="5102963" cy="2672916"/>
          </a:xfrm>
          <a:prstGeom prst="roundRect">
            <a:avLst>
              <a:gd name="adj" fmla="val 7657"/>
            </a:avLst>
          </a:prstGeom>
          <a:ln w="38100">
            <a:solidFill>
              <a:srgbClr val="FAB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Humans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570227"/>
            <a:ext cx="8872538" cy="930883"/>
          </a:xfrm>
          <a:prstGeom prst="round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50" charset="0"/>
              </a:rPr>
              <a:t>Each part of your body has its own special job to do. </a:t>
            </a:r>
          </a:p>
          <a:p>
            <a:pPr algn="ctr"/>
            <a:r>
              <a:rPr lang="en-GB" b="1" dirty="0">
                <a:latin typeface="Twinkl" pitchFamily="50" charset="0"/>
              </a:rPr>
              <a:t>What do you think the job of each of these body parts is?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46EBA86-B472-4EF9-9106-EB17E467CCC2}"/>
              </a:ext>
            </a:extLst>
          </p:cNvPr>
          <p:cNvSpPr/>
          <p:nvPr/>
        </p:nvSpPr>
        <p:spPr>
          <a:xfrm>
            <a:off x="910431" y="6056269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is the job of your head?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41D58A4-8686-4FA0-A578-D040DAA88C88}"/>
              </a:ext>
            </a:extLst>
          </p:cNvPr>
          <p:cNvSpPr/>
          <p:nvPr/>
        </p:nvSpPr>
        <p:spPr>
          <a:xfrm>
            <a:off x="884238" y="2571318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body part is this?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C90CB7-1927-40B8-BFAC-E61B1896EF6A}"/>
              </a:ext>
            </a:extLst>
          </p:cNvPr>
          <p:cNvSpPr/>
          <p:nvPr/>
        </p:nvSpPr>
        <p:spPr>
          <a:xfrm>
            <a:off x="884238" y="2571317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This is a head.</a:t>
            </a:r>
          </a:p>
        </p:txBody>
      </p:sp>
    </p:spTree>
    <p:extLst>
      <p:ext uri="{BB962C8B-B14F-4D97-AF65-F5344CB8AC3E}">
        <p14:creationId xmlns:p14="http://schemas.microsoft.com/office/powerpoint/2010/main" val="42569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F45C89-2333-474F-8C21-E6D0648D6B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3" r="13095" b="41608"/>
          <a:stretch/>
        </p:blipFill>
        <p:spPr>
          <a:xfrm>
            <a:off x="2952480" y="3291953"/>
            <a:ext cx="4788439" cy="2630898"/>
          </a:xfrm>
          <a:prstGeom prst="roundRect">
            <a:avLst>
              <a:gd name="adj" fmla="val 11341"/>
            </a:avLst>
          </a:prstGeom>
          <a:ln w="38100">
            <a:solidFill>
              <a:srgbClr val="FAB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Humans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560601"/>
            <a:ext cx="8872538" cy="930883"/>
          </a:xfrm>
          <a:prstGeom prst="round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50" charset="0"/>
              </a:rPr>
              <a:t>Each part of your body has its own special job to do. </a:t>
            </a:r>
          </a:p>
          <a:p>
            <a:pPr algn="ctr"/>
            <a:r>
              <a:rPr lang="en-GB" b="1" dirty="0">
                <a:latin typeface="Twinkl" pitchFamily="50" charset="0"/>
              </a:rPr>
              <a:t>What do you think the job of each of these body parts is?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2A1A3AA-8C28-49D8-9E0D-10CE0C88D31A}"/>
              </a:ext>
            </a:extLst>
          </p:cNvPr>
          <p:cNvSpPr/>
          <p:nvPr/>
        </p:nvSpPr>
        <p:spPr>
          <a:xfrm>
            <a:off x="910431" y="6056269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is the job of your neck?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FE7E693-3A4E-401A-AFB5-2AFE5ABE43F5}"/>
              </a:ext>
            </a:extLst>
          </p:cNvPr>
          <p:cNvSpPr/>
          <p:nvPr/>
        </p:nvSpPr>
        <p:spPr>
          <a:xfrm>
            <a:off x="884238" y="2571318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body part is this?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92C4F52-ABB2-478E-8999-7571B04D0159}"/>
              </a:ext>
            </a:extLst>
          </p:cNvPr>
          <p:cNvSpPr/>
          <p:nvPr/>
        </p:nvSpPr>
        <p:spPr>
          <a:xfrm>
            <a:off x="884238" y="2571317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This is a neck.</a:t>
            </a:r>
          </a:p>
        </p:txBody>
      </p:sp>
    </p:spTree>
    <p:extLst>
      <p:ext uri="{BB962C8B-B14F-4D97-AF65-F5344CB8AC3E}">
        <p14:creationId xmlns:p14="http://schemas.microsoft.com/office/powerpoint/2010/main" val="76346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9236C-5845-4718-A6EF-B14BEA6D06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4" r="50673" b="18062"/>
          <a:stretch/>
        </p:blipFill>
        <p:spPr>
          <a:xfrm>
            <a:off x="3878028" y="3273258"/>
            <a:ext cx="2898156" cy="2698530"/>
          </a:xfrm>
          <a:prstGeom prst="roundRect">
            <a:avLst>
              <a:gd name="adj" fmla="val 7337"/>
            </a:avLst>
          </a:prstGeom>
          <a:ln w="38100">
            <a:solidFill>
              <a:srgbClr val="FAB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Humans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560601"/>
            <a:ext cx="8872538" cy="930883"/>
          </a:xfrm>
          <a:prstGeom prst="round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50" charset="0"/>
              </a:rPr>
              <a:t>Each part of your body has its own special job to do. </a:t>
            </a:r>
          </a:p>
          <a:p>
            <a:pPr algn="ctr"/>
            <a:r>
              <a:rPr lang="en-GB" b="1" dirty="0">
                <a:latin typeface="Twinkl" pitchFamily="50" charset="0"/>
              </a:rPr>
              <a:t>What do you think the job of each of these body parts is?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425F52-6623-4D19-A069-59EADB7F3FAA}"/>
              </a:ext>
            </a:extLst>
          </p:cNvPr>
          <p:cNvSpPr/>
          <p:nvPr/>
        </p:nvSpPr>
        <p:spPr>
          <a:xfrm>
            <a:off x="910431" y="6056269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is the job of your hair?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C4A9CFC-D35B-48D0-8E05-F5BEF9D3BD46}"/>
              </a:ext>
            </a:extLst>
          </p:cNvPr>
          <p:cNvSpPr/>
          <p:nvPr/>
        </p:nvSpPr>
        <p:spPr>
          <a:xfrm>
            <a:off x="884238" y="2571318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body part is this?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23EAE24-AD16-4C3D-ABB2-A21AD18AAD55}"/>
              </a:ext>
            </a:extLst>
          </p:cNvPr>
          <p:cNvSpPr/>
          <p:nvPr/>
        </p:nvSpPr>
        <p:spPr>
          <a:xfrm>
            <a:off x="884238" y="2571317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This is hair.</a:t>
            </a:r>
          </a:p>
        </p:txBody>
      </p:sp>
    </p:spTree>
    <p:extLst>
      <p:ext uri="{BB962C8B-B14F-4D97-AF65-F5344CB8AC3E}">
        <p14:creationId xmlns:p14="http://schemas.microsoft.com/office/powerpoint/2010/main" val="403288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48763-F4E2-4D13-A128-5162061BA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8" t="40261" r="36332" b="14431"/>
          <a:stretch/>
        </p:blipFill>
        <p:spPr>
          <a:xfrm>
            <a:off x="2752752" y="3291093"/>
            <a:ext cx="5197715" cy="2679105"/>
          </a:xfrm>
          <a:prstGeom prst="roundRect">
            <a:avLst>
              <a:gd name="adj" fmla="val 8569"/>
            </a:avLst>
          </a:prstGeom>
          <a:ln w="38100">
            <a:solidFill>
              <a:srgbClr val="FAB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Humans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531725"/>
            <a:ext cx="8872538" cy="930883"/>
          </a:xfrm>
          <a:prstGeom prst="round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50" charset="0"/>
              </a:rPr>
              <a:t>Each part of your body has its own special job to do. </a:t>
            </a:r>
          </a:p>
          <a:p>
            <a:pPr algn="ctr"/>
            <a:r>
              <a:rPr lang="en-GB" b="1" dirty="0">
                <a:latin typeface="Twinkl" pitchFamily="50" charset="0"/>
              </a:rPr>
              <a:t>What do you think the job of each of these body parts is?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8716AD-F31F-4DB1-83DC-B5C824A5E4F3}"/>
              </a:ext>
            </a:extLst>
          </p:cNvPr>
          <p:cNvSpPr/>
          <p:nvPr/>
        </p:nvSpPr>
        <p:spPr>
          <a:xfrm>
            <a:off x="910431" y="6056269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is the job of your mouth?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EA31C48-E974-48D8-AC05-72E757A15D2B}"/>
              </a:ext>
            </a:extLst>
          </p:cNvPr>
          <p:cNvSpPr/>
          <p:nvPr/>
        </p:nvSpPr>
        <p:spPr>
          <a:xfrm>
            <a:off x="884238" y="2571318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body part is this?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2A0C6E-C5E6-4B92-8CE9-23E0A808656B}"/>
              </a:ext>
            </a:extLst>
          </p:cNvPr>
          <p:cNvSpPr/>
          <p:nvPr/>
        </p:nvSpPr>
        <p:spPr>
          <a:xfrm>
            <a:off x="884238" y="2571317"/>
            <a:ext cx="8872538" cy="5937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This is a mouth.</a:t>
            </a:r>
          </a:p>
        </p:txBody>
      </p:sp>
    </p:spTree>
    <p:extLst>
      <p:ext uri="{BB962C8B-B14F-4D97-AF65-F5344CB8AC3E}">
        <p14:creationId xmlns:p14="http://schemas.microsoft.com/office/powerpoint/2010/main" val="30034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042D786-C511-4EC4-8D7F-7D1A819C6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" b="14367"/>
          <a:stretch/>
        </p:blipFill>
        <p:spPr>
          <a:xfrm>
            <a:off x="917575" y="1581138"/>
            <a:ext cx="8856664" cy="50784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The Human Body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920798-82E4-4B02-9D94-04F1C6E5952E}"/>
              </a:ext>
            </a:extLst>
          </p:cNvPr>
          <p:cNvSpPr/>
          <p:nvPr/>
        </p:nvSpPr>
        <p:spPr>
          <a:xfrm>
            <a:off x="1051144" y="1741987"/>
            <a:ext cx="4020272" cy="4701310"/>
          </a:xfrm>
          <a:prstGeom prst="roundRect">
            <a:avLst>
              <a:gd name="adj" fmla="val 8166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8C6D81-ABB9-4E0B-A0DE-8126DDB2D335}"/>
              </a:ext>
            </a:extLst>
          </p:cNvPr>
          <p:cNvSpPr/>
          <p:nvPr/>
        </p:nvSpPr>
        <p:spPr>
          <a:xfrm>
            <a:off x="1243264" y="1981593"/>
            <a:ext cx="3636032" cy="198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Complete the diagram of the human body by adding the missing body parts in the correct place. When the body is complete, add the labels to your diagram.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43B6E-2DC2-4F72-B305-25C226003C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19" y="4443134"/>
            <a:ext cx="2890982" cy="1582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A6DEB-D5A6-4AFD-8305-E4029FFAAB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49" y="2271819"/>
            <a:ext cx="3052430" cy="43177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B8A9C4-D4DF-491C-8B2C-ACAB03E754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254" y="1741987"/>
            <a:ext cx="3052430" cy="43177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A8D76F-D2DE-4166-BF50-0928B9DAA1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0464" y="2139527"/>
            <a:ext cx="3052429" cy="43177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55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87" y="1326908"/>
            <a:ext cx="3826609" cy="38266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39087" y="807415"/>
            <a:ext cx="8413638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27" b="1" dirty="0"/>
              <a:t>Meet </a:t>
            </a:r>
            <a:r>
              <a:rPr lang="en-GB" sz="3527" b="1" dirty="0" err="1"/>
              <a:t>Quizby</a:t>
            </a:r>
            <a:r>
              <a:rPr lang="en-GB" sz="3527" b="1" dirty="0"/>
              <a:t>!</a:t>
            </a:r>
          </a:p>
        </p:txBody>
      </p:sp>
      <p:sp>
        <p:nvSpPr>
          <p:cNvPr id="21" name="Google Shape;64;p17"/>
          <p:cNvSpPr/>
          <p:nvPr/>
        </p:nvSpPr>
        <p:spPr>
          <a:xfrm>
            <a:off x="1139086" y="3865626"/>
            <a:ext cx="5609093" cy="1258396"/>
          </a:xfrm>
          <a:prstGeom prst="rect">
            <a:avLst/>
          </a:prstGeom>
          <a:solidFill>
            <a:srgbClr val="B8CA4F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9050" tIns="119050" rIns="119050" bIns="11905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GB" sz="2205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questions that appear will help </a:t>
            </a:r>
            <a:br>
              <a:rPr lang="en-GB" sz="2205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GB" sz="2205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you to think about the key learning throughout the lesson.</a:t>
            </a:r>
            <a:endParaRPr sz="2205" dirty="0"/>
          </a:p>
        </p:txBody>
      </p:sp>
      <p:grpSp>
        <p:nvGrpSpPr>
          <p:cNvPr id="24" name="Group 23"/>
          <p:cNvGrpSpPr/>
          <p:nvPr/>
        </p:nvGrpSpPr>
        <p:grpSpPr>
          <a:xfrm>
            <a:off x="1139088" y="1758298"/>
            <a:ext cx="5609090" cy="1801052"/>
            <a:chOff x="755650" y="1595096"/>
            <a:chExt cx="5088465" cy="1633882"/>
          </a:xfrm>
        </p:grpSpPr>
        <p:sp>
          <p:nvSpPr>
            <p:cNvPr id="4" name="Rectangular Callout 3"/>
            <p:cNvSpPr/>
            <p:nvPr/>
          </p:nvSpPr>
          <p:spPr>
            <a:xfrm>
              <a:off x="755650" y="1595096"/>
              <a:ext cx="5088465" cy="1633882"/>
            </a:xfrm>
            <a:prstGeom prst="wedgeRectCallout">
              <a:avLst>
                <a:gd name="adj1" fmla="val 61039"/>
                <a:gd name="adj2" fmla="val 24110"/>
              </a:avLst>
            </a:prstGeom>
            <a:solidFill>
              <a:schemeClr val="bg1"/>
            </a:solidFill>
            <a:ln w="38100">
              <a:solidFill>
                <a:srgbClr val="3352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63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90062" y="2128648"/>
              <a:ext cx="5054053" cy="587480"/>
            </a:xfrm>
            <a:prstGeom prst="rect">
              <a:avLst/>
            </a:prstGeom>
          </p:spPr>
          <p:txBody>
            <a:bodyPr wrap="square" lIns="119050" tIns="119050" rIns="119050" bIns="119050">
              <a:spAutoFit/>
            </a:bodyPr>
            <a:lstStyle/>
            <a:p>
              <a:pPr algn="ctr">
                <a:spcAft>
                  <a:spcPts val="1323"/>
                </a:spcAft>
              </a:pPr>
              <a:r>
                <a:rPr lang="en-GB" sz="2646" b="1" dirty="0"/>
                <a:t>Hi, I’m </a:t>
              </a:r>
              <a:r>
                <a:rPr lang="en-GB" sz="2646" b="1" dirty="0" err="1"/>
                <a:t>Quizby</a:t>
              </a:r>
              <a:r>
                <a:rPr lang="en-GB" sz="2646" b="1" dirty="0"/>
                <a:t>!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77021" y="2200814"/>
            <a:ext cx="5390035" cy="906658"/>
            <a:chOff x="790063" y="1996538"/>
            <a:chExt cx="4889742" cy="822504"/>
          </a:xfrm>
        </p:grpSpPr>
        <p:sp>
          <p:nvSpPr>
            <p:cNvPr id="20" name="Rectangle 19"/>
            <p:cNvSpPr/>
            <p:nvPr/>
          </p:nvSpPr>
          <p:spPr>
            <a:xfrm>
              <a:off x="790063" y="1996538"/>
              <a:ext cx="4241742" cy="8225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2646" b="1" dirty="0"/>
                <a:t>I will appear like this, click me to reveal a key question.</a:t>
              </a:r>
              <a:endParaRPr lang="en-GB" sz="2646" dirty="0"/>
            </a:p>
          </p:txBody>
        </p:sp>
        <p:pic>
          <p:nvPicPr>
            <p:cNvPr id="23" name="Quizzy Ico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805" y="2104513"/>
              <a:ext cx="648000" cy="648000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1177019" y="2212201"/>
            <a:ext cx="5512829" cy="906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1323"/>
              </a:spcAft>
            </a:pPr>
            <a:r>
              <a:rPr lang="en-GB" sz="2646" b="1" dirty="0"/>
              <a:t>Can you spot me in the </a:t>
            </a:r>
            <a:br>
              <a:rPr lang="en-GB" sz="2646" b="1" dirty="0"/>
            </a:br>
            <a:r>
              <a:rPr lang="en-GB" sz="2646" b="1" dirty="0">
                <a:solidFill>
                  <a:srgbClr val="00B0F0"/>
                </a:solidFill>
              </a:rPr>
              <a:t>Lesson Presentation</a:t>
            </a:r>
            <a:r>
              <a:rPr lang="en-GB" sz="2646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3071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Body Bingo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618354"/>
            <a:ext cx="8872538" cy="566682"/>
          </a:xfrm>
          <a:prstGeom prst="round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50" charset="0"/>
              </a:rPr>
              <a:t>We are now going to play Body Bingo.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554DA-F397-41BD-9948-8D2725207E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5"/>
          <a:stretch/>
        </p:blipFill>
        <p:spPr>
          <a:xfrm>
            <a:off x="917576" y="2301060"/>
            <a:ext cx="8856662" cy="4358503"/>
          </a:xfrm>
          <a:prstGeom prst="roundRect">
            <a:avLst>
              <a:gd name="adj" fmla="val 3954"/>
            </a:avLst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722B8CF-1E61-407B-AFC1-E1EA2D520D9C}"/>
              </a:ext>
            </a:extLst>
          </p:cNvPr>
          <p:cNvSpPr/>
          <p:nvPr/>
        </p:nvSpPr>
        <p:spPr>
          <a:xfrm>
            <a:off x="4655126" y="2353427"/>
            <a:ext cx="5033819" cy="4212307"/>
          </a:xfrm>
          <a:prstGeom prst="roundRect">
            <a:avLst>
              <a:gd name="adj" fmla="val 6193"/>
            </a:avLst>
          </a:prstGeom>
          <a:solidFill>
            <a:schemeClr val="bg1"/>
          </a:solidFill>
          <a:ln w="38100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FDC3D-7290-4CD0-93EC-E6E83A4932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3"/>
          <a:stretch/>
        </p:blipFill>
        <p:spPr>
          <a:xfrm>
            <a:off x="1202438" y="2922277"/>
            <a:ext cx="3573771" cy="3643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0B882-D75A-4DE4-BCB6-18BF64DDCA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3586" y="2664356"/>
            <a:ext cx="4713166" cy="356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735062" y="3385524"/>
            <a:ext cx="9221689" cy="59525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35061" y="809964"/>
            <a:ext cx="9221689" cy="59525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901701" y="1243148"/>
            <a:ext cx="8872538" cy="1553933"/>
          </a:xfrm>
          <a:prstGeom prst="roundRect">
            <a:avLst>
              <a:gd name="adj" fmla="val 2585"/>
            </a:avLst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 name, identify and label the parts of the human body.</a:t>
            </a: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901701" y="3821508"/>
            <a:ext cx="8872537" cy="2139576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name parts of the human body.</a:t>
            </a:r>
          </a:p>
          <a:p>
            <a:r>
              <a:rPr lang="en-GB" dirty="0">
                <a:latin typeface="Twinkl" pitchFamily="50" charset="0"/>
              </a:rPr>
              <a:t>I can identify parts of the body. </a:t>
            </a:r>
          </a:p>
          <a:p>
            <a:r>
              <a:rPr lang="en-GB" dirty="0">
                <a:latin typeface="Twinkl" pitchFamily="50" charset="0"/>
              </a:rPr>
              <a:t>I can label a diagram to show parts of the body.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390" y="647700"/>
            <a:ext cx="864000" cy="864000"/>
          </a:xfrm>
          <a:prstGeom prst="rect">
            <a:avLst/>
          </a:prstGeom>
        </p:spPr>
      </p:pic>
      <p:sp>
        <p:nvSpPr>
          <p:cNvPr id="7" name="eBook Hyperlink Layer">
            <a:hlinkClick r:id="rId3" action="ppaction://hlinksldjump"/>
            <a:extLst>
              <a:ext uri="{FF2B5EF4-FFF2-40B4-BE49-F238E27FC236}">
                <a16:creationId xmlns:a16="http://schemas.microsoft.com/office/drawing/2014/main" id="{95DE1704-C1BB-402E-93F0-F5BF6EC32348}"/>
              </a:ext>
            </a:extLst>
          </p:cNvPr>
          <p:cNvSpPr/>
          <p:nvPr/>
        </p:nvSpPr>
        <p:spPr>
          <a:xfrm>
            <a:off x="8509512" y="4890632"/>
            <a:ext cx="1424199" cy="1925905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422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133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35062" y="3385524"/>
            <a:ext cx="9221689" cy="59525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5061" y="809964"/>
            <a:ext cx="9221689" cy="59525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901701" y="1243148"/>
            <a:ext cx="8872538" cy="1553933"/>
          </a:xfrm>
          <a:prstGeom prst="roundRect">
            <a:avLst>
              <a:gd name="adj" fmla="val 2585"/>
            </a:avLst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 name, identify and label the parts of the human body.</a:t>
            </a: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901701" y="3821508"/>
            <a:ext cx="8872538" cy="2139576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name parts of the human body.</a:t>
            </a:r>
          </a:p>
          <a:p>
            <a:r>
              <a:rPr lang="en-GB" dirty="0">
                <a:latin typeface="Twinkl" pitchFamily="50" charset="0"/>
              </a:rPr>
              <a:t>I can identify parts of the body. </a:t>
            </a:r>
          </a:p>
          <a:p>
            <a:r>
              <a:rPr lang="en-GB" dirty="0">
                <a:latin typeface="Twinkl" pitchFamily="50" charset="0"/>
              </a:rPr>
              <a:t>I can label a diagram to show parts of the body.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Remember It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617039"/>
            <a:ext cx="8805718" cy="643247"/>
          </a:xfrm>
          <a:prstGeom prst="roundRect">
            <a:avLst/>
          </a:prstGeom>
          <a:solidFill>
            <a:srgbClr val="DB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Can you sort these animals by the groups they belong to?</a:t>
            </a: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D41EEC27-6607-4638-8963-946C39E87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205031"/>
              </p:ext>
            </p:extLst>
          </p:nvPr>
        </p:nvGraphicFramePr>
        <p:xfrm>
          <a:off x="901700" y="2312653"/>
          <a:ext cx="8872538" cy="3072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6269">
                  <a:extLst>
                    <a:ext uri="{9D8B030D-6E8A-4147-A177-3AD203B41FA5}">
                      <a16:colId xmlns:a16="http://schemas.microsoft.com/office/drawing/2014/main" val="3719151150"/>
                    </a:ext>
                  </a:extLst>
                </a:gridCol>
                <a:gridCol w="4436269">
                  <a:extLst>
                    <a:ext uri="{9D8B030D-6E8A-4147-A177-3AD203B41FA5}">
                      <a16:colId xmlns:a16="http://schemas.microsoft.com/office/drawing/2014/main" val="1984497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Birds</a:t>
                      </a:r>
                    </a:p>
                  </a:txBody>
                  <a:tcPr>
                    <a:solidFill>
                      <a:srgbClr val="DB00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Mammals</a:t>
                      </a:r>
                    </a:p>
                  </a:txBody>
                  <a:tcPr>
                    <a:solidFill>
                      <a:srgbClr val="E84D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16653"/>
                  </a:ext>
                </a:extLst>
              </a:tr>
              <a:tr h="270130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03698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F6633D3-1B1B-455F-904B-63E60968B0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6" t="17877" r="8120" b="1907"/>
          <a:stretch/>
        </p:blipFill>
        <p:spPr>
          <a:xfrm>
            <a:off x="6803310" y="5446405"/>
            <a:ext cx="1180578" cy="1194018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A8EB3-E37F-4C2A-B131-43F09099AD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3967" r="34096" b="2230"/>
          <a:stretch/>
        </p:blipFill>
        <p:spPr>
          <a:xfrm>
            <a:off x="5441470" y="5446405"/>
            <a:ext cx="1180579" cy="1194018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7744EE-6F9E-40DF-971C-AA7B8BEA8D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t="7897" r="24029" b="4729"/>
          <a:stretch/>
        </p:blipFill>
        <p:spPr>
          <a:xfrm>
            <a:off x="4079631" y="5461662"/>
            <a:ext cx="1180578" cy="1169525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C8F8D1-433C-4631-813F-9D497387A5F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4" r="21725" b="6590"/>
          <a:stretch/>
        </p:blipFill>
        <p:spPr>
          <a:xfrm>
            <a:off x="2717791" y="5461662"/>
            <a:ext cx="1180578" cy="1169525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4068E-6 -4.00672E-6 L 0.32695 -0.262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7" y="-1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867E-6 -4.00672E-6 L -0.23816 -0.299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8" y="-14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007E-6 -4.01092E-6 L 0.25657 -0.299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9" y="-149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928E-6 -4.01092E-6 L -0.29755 -0.250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8" y="-125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Remember It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617039"/>
            <a:ext cx="8805718" cy="643247"/>
          </a:xfrm>
          <a:prstGeom prst="roundRect">
            <a:avLst/>
          </a:prstGeom>
          <a:solidFill>
            <a:srgbClr val="DB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Can you sort these animals by the groups they belong to?</a:t>
            </a: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D41EEC27-6607-4638-8963-946C39E87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19772"/>
              </p:ext>
            </p:extLst>
          </p:nvPr>
        </p:nvGraphicFramePr>
        <p:xfrm>
          <a:off x="901700" y="2312653"/>
          <a:ext cx="8872538" cy="3072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6269">
                  <a:extLst>
                    <a:ext uri="{9D8B030D-6E8A-4147-A177-3AD203B41FA5}">
                      <a16:colId xmlns:a16="http://schemas.microsoft.com/office/drawing/2014/main" val="3719151150"/>
                    </a:ext>
                  </a:extLst>
                </a:gridCol>
                <a:gridCol w="4436269">
                  <a:extLst>
                    <a:ext uri="{9D8B030D-6E8A-4147-A177-3AD203B41FA5}">
                      <a16:colId xmlns:a16="http://schemas.microsoft.com/office/drawing/2014/main" val="1984497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Fish</a:t>
                      </a:r>
                    </a:p>
                  </a:txBody>
                  <a:tcPr>
                    <a:solidFill>
                      <a:srgbClr val="8D3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Reptiles</a:t>
                      </a:r>
                    </a:p>
                  </a:txBody>
                  <a:tcPr>
                    <a:solidFill>
                      <a:srgbClr val="88B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16653"/>
                  </a:ext>
                </a:extLst>
              </a:tr>
              <a:tr h="270130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036988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DD3CD6DF-0802-44E5-926C-91071C0C14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8710" r="39008" b="8710"/>
          <a:stretch/>
        </p:blipFill>
        <p:spPr>
          <a:xfrm>
            <a:off x="6793445" y="5461662"/>
            <a:ext cx="1180578" cy="1169525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E4E09F-BB2D-434C-804E-78B97639B8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5" t="17346" r="21160" b="22602"/>
          <a:stretch/>
        </p:blipFill>
        <p:spPr>
          <a:xfrm>
            <a:off x="4079629" y="5461662"/>
            <a:ext cx="1180578" cy="1169525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222ADA-E4B3-4CE4-AE73-79C0A7DF55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4716" r="21793" b="4565"/>
          <a:stretch/>
        </p:blipFill>
        <p:spPr>
          <a:xfrm>
            <a:off x="5441469" y="5446405"/>
            <a:ext cx="1180580" cy="1184782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CAD7CD-EFCC-494E-B88C-1E84B6BC3AB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14023" r="35494" b="13652"/>
          <a:stretch/>
        </p:blipFill>
        <p:spPr>
          <a:xfrm>
            <a:off x="2717791" y="5461662"/>
            <a:ext cx="1180578" cy="1169525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893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4068E-6 -4.00672E-6 L 0.31774 -0.299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7" y="-14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867E-6 -4.00672E-6 L -0.23118 -0.359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6" y="-17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007E-6 -4.02352E-6 L 0.23504 -0.23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-11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068E-6 -4.00672E-6 L -0.32591 -0.241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3" y="-120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Remember It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617039"/>
            <a:ext cx="8805718" cy="643247"/>
          </a:xfrm>
          <a:prstGeom prst="roundRect">
            <a:avLst/>
          </a:prstGeom>
          <a:solidFill>
            <a:srgbClr val="DB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Can you sort these animals by the groups they belong to?</a:t>
            </a: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D41EEC27-6607-4638-8963-946C39E87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992183"/>
              </p:ext>
            </p:extLst>
          </p:nvPr>
        </p:nvGraphicFramePr>
        <p:xfrm>
          <a:off x="901700" y="2312655"/>
          <a:ext cx="8872539" cy="2536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7513">
                  <a:extLst>
                    <a:ext uri="{9D8B030D-6E8A-4147-A177-3AD203B41FA5}">
                      <a16:colId xmlns:a16="http://schemas.microsoft.com/office/drawing/2014/main" val="3719151150"/>
                    </a:ext>
                  </a:extLst>
                </a:gridCol>
                <a:gridCol w="2957513">
                  <a:extLst>
                    <a:ext uri="{9D8B030D-6E8A-4147-A177-3AD203B41FA5}">
                      <a16:colId xmlns:a16="http://schemas.microsoft.com/office/drawing/2014/main" val="1984497634"/>
                    </a:ext>
                  </a:extLst>
                </a:gridCol>
                <a:gridCol w="2957513">
                  <a:extLst>
                    <a:ext uri="{9D8B030D-6E8A-4147-A177-3AD203B41FA5}">
                      <a16:colId xmlns:a16="http://schemas.microsoft.com/office/drawing/2014/main" val="3836548092"/>
                    </a:ext>
                  </a:extLst>
                </a:gridCol>
              </a:tblGrid>
              <a:tr h="41477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Carnivore</a:t>
                      </a:r>
                    </a:p>
                  </a:txBody>
                  <a:tcPr>
                    <a:solidFill>
                      <a:srgbClr val="FA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Herbivore</a:t>
                      </a:r>
                    </a:p>
                  </a:txBody>
                  <a:tcPr>
                    <a:solidFill>
                      <a:srgbClr val="DB00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Omnivore</a:t>
                      </a:r>
                    </a:p>
                  </a:txBody>
                  <a:tcPr>
                    <a:solidFill>
                      <a:srgbClr val="E84D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16653"/>
                  </a:ext>
                </a:extLst>
              </a:tr>
              <a:tr h="212166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036988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0A4757CE-788B-4D4B-AB29-43EFF5DD6C1E}"/>
              </a:ext>
            </a:extLst>
          </p:cNvPr>
          <p:cNvGrpSpPr/>
          <p:nvPr/>
        </p:nvGrpSpPr>
        <p:grpSpPr>
          <a:xfrm>
            <a:off x="4147127" y="4658654"/>
            <a:ext cx="2558473" cy="1936110"/>
            <a:chOff x="4147127" y="4658654"/>
            <a:chExt cx="2558473" cy="19361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0C817F6-A985-4D05-ABD6-98778252AB88}"/>
                </a:ext>
              </a:extLst>
            </p:cNvPr>
            <p:cNvSpPr/>
            <p:nvPr/>
          </p:nvSpPr>
          <p:spPr>
            <a:xfrm>
              <a:off x="4147127" y="5292436"/>
              <a:ext cx="2558473" cy="1302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18D037-452F-4564-BA17-7540BF546C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6" t="17877" r="8120" b="1907"/>
            <a:stretch/>
          </p:blipFill>
          <p:spPr>
            <a:xfrm>
              <a:off x="4841373" y="4658654"/>
              <a:ext cx="1010654" cy="102216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9023C2-F217-455E-9641-6BD4C797F78C}"/>
                </a:ext>
              </a:extLst>
            </p:cNvPr>
            <p:cNvSpPr/>
            <p:nvPr/>
          </p:nvSpPr>
          <p:spPr>
            <a:xfrm>
              <a:off x="4197926" y="5671434"/>
              <a:ext cx="245687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/>
                <a:t>I eat other animals such as mice, insects and spiders.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A69B00B-977E-4917-B018-D96A3141D8C3}"/>
              </a:ext>
            </a:extLst>
          </p:cNvPr>
          <p:cNvGrpSpPr/>
          <p:nvPr/>
        </p:nvGrpSpPr>
        <p:grpSpPr>
          <a:xfrm>
            <a:off x="7042727" y="4658653"/>
            <a:ext cx="2558473" cy="1936111"/>
            <a:chOff x="7042727" y="4658653"/>
            <a:chExt cx="2558473" cy="193611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29E05F-0EB7-4698-ADCD-4CCCE3C32DCB}"/>
                </a:ext>
              </a:extLst>
            </p:cNvPr>
            <p:cNvSpPr/>
            <p:nvPr/>
          </p:nvSpPr>
          <p:spPr>
            <a:xfrm>
              <a:off x="7042727" y="5292436"/>
              <a:ext cx="2558473" cy="1302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532E719-517F-4954-9B9C-4F89C94587F0}"/>
                </a:ext>
              </a:extLst>
            </p:cNvPr>
            <p:cNvSpPr/>
            <p:nvPr/>
          </p:nvSpPr>
          <p:spPr>
            <a:xfrm>
              <a:off x="7093526" y="5671434"/>
              <a:ext cx="245687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/>
                <a:t>I eat fruit, seeds, </a:t>
              </a:r>
              <a:br>
                <a:rPr lang="en-GB" sz="1800" dirty="0"/>
              </a:br>
              <a:r>
                <a:rPr lang="en-GB" sz="1800" dirty="0"/>
                <a:t>nuts as well as </a:t>
              </a:r>
              <a:br>
                <a:rPr lang="en-GB" sz="1800" dirty="0"/>
              </a:br>
              <a:r>
                <a:rPr lang="en-GB" sz="1800" dirty="0"/>
                <a:t>other animals.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1E14D6-785F-4E94-8B95-AB95B21D8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6" t="7938" r="28103" b="8141"/>
            <a:stretch/>
          </p:blipFill>
          <p:spPr>
            <a:xfrm>
              <a:off x="7736972" y="4658653"/>
              <a:ext cx="1010655" cy="1012781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060DE9-6B28-4DEB-868B-0EA28089A768}"/>
              </a:ext>
            </a:extLst>
          </p:cNvPr>
          <p:cNvGrpSpPr/>
          <p:nvPr/>
        </p:nvGrpSpPr>
        <p:grpSpPr>
          <a:xfrm>
            <a:off x="1090613" y="4658653"/>
            <a:ext cx="2558473" cy="1936111"/>
            <a:chOff x="1090613" y="4658653"/>
            <a:chExt cx="2558473" cy="193611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774A33-32F4-4DD9-B34C-178E4E1C617C}"/>
                </a:ext>
              </a:extLst>
            </p:cNvPr>
            <p:cNvSpPr/>
            <p:nvPr/>
          </p:nvSpPr>
          <p:spPr>
            <a:xfrm>
              <a:off x="1090613" y="5292436"/>
              <a:ext cx="2558473" cy="1302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BDE934A-0C0F-4252-AFA2-DB6306420665}"/>
                </a:ext>
              </a:extLst>
            </p:cNvPr>
            <p:cNvSpPr/>
            <p:nvPr/>
          </p:nvSpPr>
          <p:spPr>
            <a:xfrm>
              <a:off x="1141412" y="5819465"/>
              <a:ext cx="24568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/>
                <a:t>I eat grass and</a:t>
              </a:r>
              <a:br>
                <a:rPr lang="en-GB" sz="1800" dirty="0"/>
              </a:br>
              <a:r>
                <a:rPr lang="en-GB" sz="1800" dirty="0"/>
                <a:t> other plants.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C6B7AB-1DEB-4AAA-8A1C-DAB6704FF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10" t="5972" r="9245" b="7016"/>
            <a:stretch/>
          </p:blipFill>
          <p:spPr>
            <a:xfrm>
              <a:off x="1784858" y="4658653"/>
              <a:ext cx="1010655" cy="1000763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417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748E-6 4.8845E-6 L 0.27825 -0.24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2" y="-12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598E-6 4.8845E-6 L -0.28894 -0.244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7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9748E-6 4.8845E-6 L -0.00089 -0.244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4EFDD82-9AE0-4C7A-B2CB-1705689578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8" b="4174"/>
          <a:stretch/>
        </p:blipFill>
        <p:spPr>
          <a:xfrm>
            <a:off x="902191" y="2404014"/>
            <a:ext cx="8872047" cy="42555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F95025-F1FB-4618-A446-80E49795E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52" y="2661365"/>
            <a:ext cx="3765350" cy="37408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Simon Says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618353"/>
            <a:ext cx="8872538" cy="584775"/>
          </a:xfrm>
          <a:prstGeom prst="roundRect">
            <a:avLst/>
          </a:prstGeom>
          <a:solidFill>
            <a:srgbClr val="DB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50" charset="0"/>
              </a:rPr>
              <a:t>Can you remember what animal group humans belong to?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A6D947B-81E5-45B7-B655-7A4536D944A2}"/>
              </a:ext>
            </a:extLst>
          </p:cNvPr>
          <p:cNvSpPr/>
          <p:nvPr/>
        </p:nvSpPr>
        <p:spPr>
          <a:xfrm>
            <a:off x="2648837" y="4746821"/>
            <a:ext cx="6890328" cy="1655390"/>
          </a:xfrm>
          <a:prstGeom prst="roundRect">
            <a:avLst>
              <a:gd name="adj" fmla="val 10475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tlCol="0" anchor="ctr"/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That’s right – humans are mammals. 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We are going to find out about the parts of the human body.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7FEE9B-A2FE-49FF-8834-5E20DA4B14F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10"/>
          <a:stretch/>
        </p:blipFill>
        <p:spPr>
          <a:xfrm>
            <a:off x="345551" y="2669310"/>
            <a:ext cx="2796346" cy="489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4EFDD82-9AE0-4C7A-B2CB-1705689578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3" b="4174"/>
          <a:stretch/>
        </p:blipFill>
        <p:spPr>
          <a:xfrm>
            <a:off x="902191" y="2572404"/>
            <a:ext cx="8872047" cy="40871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Simon Says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08C10A-8546-469A-B9C9-FBFB899259DE}"/>
              </a:ext>
            </a:extLst>
          </p:cNvPr>
          <p:cNvSpPr/>
          <p:nvPr/>
        </p:nvSpPr>
        <p:spPr>
          <a:xfrm>
            <a:off x="901700" y="1618353"/>
            <a:ext cx="8872538" cy="838028"/>
          </a:xfrm>
          <a:prstGeom prst="round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50" charset="0"/>
              </a:rPr>
              <a:t>We are going to play Simon Says. </a:t>
            </a:r>
          </a:p>
          <a:p>
            <a:pPr algn="ctr"/>
            <a:r>
              <a:rPr lang="en-GB" dirty="0">
                <a:latin typeface="Twinkl" pitchFamily="50" charset="0"/>
              </a:rPr>
              <a:t>Listen carefully to the instructions.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DE383-5890-4D72-AA3B-66258F307F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82"/>
          <a:stretch/>
        </p:blipFill>
        <p:spPr>
          <a:xfrm>
            <a:off x="3887790" y="2803314"/>
            <a:ext cx="2900357" cy="47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Science Presentation Template.pptx" id="{3E0CB02D-D9B1-4BEA-A461-52EA6641E47D}" vid="{AD876080-6B09-4EB9-B031-D0FB13EDFD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Science PowerPoint Template - eBook Size</Template>
  <TotalTime>2591</TotalTime>
  <Words>751</Words>
  <Application>Microsoft Macintosh PowerPoint</Application>
  <PresentationFormat>Custom</PresentationFormat>
  <Paragraphs>114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Roboto</vt:lpstr>
      <vt:lpstr>Calibri</vt:lpstr>
      <vt:lpstr>Twinkl</vt:lpstr>
      <vt:lpstr>Arial</vt:lpstr>
      <vt:lpstr>Office Theme</vt:lpstr>
      <vt:lpstr>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Joanne Banks</cp:lastModifiedBy>
  <cp:revision>82</cp:revision>
  <dcterms:created xsi:type="dcterms:W3CDTF">2020-04-27T06:52:58Z</dcterms:created>
  <dcterms:modified xsi:type="dcterms:W3CDTF">2021-07-04T20:30:45Z</dcterms:modified>
</cp:coreProperties>
</file>