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71" r:id="rId3"/>
    <p:sldId id="290" r:id="rId4"/>
    <p:sldId id="278" r:id="rId5"/>
    <p:sldId id="346" r:id="rId6"/>
    <p:sldId id="272" r:id="rId7"/>
    <p:sldId id="273" r:id="rId8"/>
    <p:sldId id="274" r:id="rId9"/>
    <p:sldId id="275" r:id="rId10"/>
    <p:sldId id="276" r:id="rId11"/>
    <p:sldId id="277" r:id="rId12"/>
    <p:sldId id="347" r:id="rId13"/>
    <p:sldId id="280" r:id="rId14"/>
    <p:sldId id="281" r:id="rId15"/>
    <p:sldId id="349" r:id="rId16"/>
    <p:sldId id="282" r:id="rId17"/>
    <p:sldId id="283" r:id="rId18"/>
    <p:sldId id="256" r:id="rId19"/>
    <p:sldId id="394" r:id="rId20"/>
    <p:sldId id="395" r:id="rId21"/>
    <p:sldId id="396" r:id="rId22"/>
    <p:sldId id="397" r:id="rId23"/>
    <p:sldId id="398" r:id="rId24"/>
    <p:sldId id="399" r:id="rId25"/>
    <p:sldId id="400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 snapToObjects="1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289C-CEF1-AD4C-A8C7-74B68E94E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A965C-7A43-AF4F-963F-3CFC1DDD6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6C191-F316-7F45-85DE-50DD717B2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EAF58-7E61-8F4C-9DAC-4B7DCCA81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165488-AAE7-574B-B5FB-30E81A41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55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A86FA-2E5A-3D43-B6EA-081332E4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844DD4-00FD-7C46-9702-B62889F42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B6F6C-FE01-8548-8037-D5C7E79C6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C3DA1-8F04-3543-BDAC-C1D5CF0A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55B8E-2DF3-DD4B-BAF1-07CDC3A09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1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3C62D7-DA67-1146-884A-4913377B84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8DC15-FB2E-5740-9357-CDA345463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C7C5F-F2A7-B447-8C8A-66C51D20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B1012-B2E2-1C4B-817F-2B11BF444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6ADD2-151E-7648-9275-005E2FB1F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08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6E68-64F8-4246-A18B-B599DCB4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95784-F95C-B145-AF0B-E5E36902E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41B1F-B571-EA40-921F-63EA75EA7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7F93-9BE9-D844-8CAB-C82C2269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B9147-6700-474E-9CF0-CFC7FCF0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65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B0A8-1244-DB40-AB81-71D83CCC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1300F-8A30-3540-ACAC-A7055814D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D7043-98EE-CB40-A1B0-9185A53B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EA519-2F27-6F41-90B9-A0D72EB0D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76B6E-7C21-154C-A20F-02BD1F2A6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6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6F2C0-D4F3-854A-9C0A-65A75F850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605A6-A6F4-DA42-9CDB-219D0B6742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71E18-4880-DC4A-A479-9860940EA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ECF53-C2FC-2345-99CB-2ADF9C63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8E710-7F99-7A4B-848F-0762F42D8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36FF6-D949-EF40-85D5-3464084A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4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39E5-EE74-8E4A-BDDE-D64275BCE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A1F26-4BFC-5D4D-A28A-1B4D62F4A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67057-B036-F04D-AA15-EB431C6E0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23132E-C10C-C440-AC35-A47F494BC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F44384-AF84-BB4A-97EB-27101ACD72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94C942-7FC3-6544-ACD7-AD3499F8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3E9A8D-0930-9E44-AC14-7C8BEACC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B60A6-8B0B-F449-9209-0DF9A3AC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3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AAAF-12BB-6B4D-AB48-9E81BC282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CAA628-E540-8847-8140-54A78390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58B56-43E6-B54E-BB0C-6C46EF5AE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678CC7-C440-704E-A308-28666DC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2F649-0951-5640-8EF9-75488C3F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53BE0A-CB98-D140-935A-69EB4C41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2680F1-3C66-D741-BE5E-3BE198A29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32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E4669-B16D-5145-A305-F33AF7273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8DF2B-07AF-E94D-B8E4-5FA5796A0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9E0C9-E561-D448-A3B1-A9E3C6292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81F00-1F49-F740-8F7D-B886026E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17511-59C5-BF48-AC4C-6EE049CD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C69B27-170A-1440-8FEA-BFB77464F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63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DB71-B181-1449-8C0B-17E31B79A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B3549D-8CB7-9247-80E3-B0061627A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479D6D-1A8F-EF4F-A789-57B9528B43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2ED6D-7868-7845-9A74-C88584FE7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42F0B-0682-D84F-854E-6B08D451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5DE59-3468-0744-BF2B-0F2D4AE5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9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DC266F-7468-6C40-8B29-32F7EABF8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2766C-6E6E-3B46-B080-E718D320F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FE399-7744-8F4A-B58F-00E96F91F1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EC2E7-AE20-E442-9D31-08A9C6B4B42D}" type="datetimeFigureOut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65351-10C4-174C-941A-5D95B2E55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AFE6A-39E3-A641-8B99-A0FD483472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1D0F5-9B66-514D-A39F-60F3FC3A5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5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65C7-06CF-8240-AE40-18D568C8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latin typeface="NTFPRECURSIVEFK-NORMAL" panose="03000400000000000000" pitchFamily="66" charset="0"/>
              </a:rPr>
              <a:t>RWI Extension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FFB87-C1F6-CB4A-9CAB-10E6EDB52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>
                <a:latin typeface="NTFPRECURSIVEFK-NORMAL" panose="03000400000000000000" pitchFamily="66" charset="0"/>
              </a:rPr>
              <a:t>This PowerPoint/PDF contains the text and activities you should work through today.</a:t>
            </a:r>
          </a:p>
          <a:p>
            <a:pPr marL="0" indent="0" algn="ctr">
              <a:buNone/>
            </a:pPr>
            <a:r>
              <a:rPr lang="en-US" sz="3900" b="1" dirty="0">
                <a:latin typeface="NTFPRECURSIVEFK-NORMAL" panose="03000400000000000000" pitchFamily="66" charset="0"/>
              </a:rPr>
              <a:t>You do not need to print this document. </a:t>
            </a:r>
          </a:p>
          <a:p>
            <a:pPr marL="0" indent="0">
              <a:buNone/>
            </a:pPr>
            <a:r>
              <a:rPr lang="en-US" sz="3900" dirty="0">
                <a:latin typeface="NTFPRECURSIVEFK-NORMAL" panose="03000400000000000000" pitchFamily="66" charset="0"/>
              </a:rPr>
              <a:t>You will be able to complete the lesson simply by accessing this on a screen such as a laptop or tablet.</a:t>
            </a:r>
          </a:p>
          <a:p>
            <a:pPr marL="0" indent="0">
              <a:buNone/>
            </a:pPr>
            <a:r>
              <a:rPr lang="en-US" sz="3900" dirty="0">
                <a:latin typeface="NTFPRECURSIVEFK-NORMAL" panose="03000400000000000000" pitchFamily="66" charset="0"/>
              </a:rPr>
              <a:t>All written tasks can be done on paper. Ideally this would be lined, but any paper is acceptable. </a:t>
            </a:r>
          </a:p>
        </p:txBody>
      </p:sp>
    </p:spTree>
    <p:extLst>
      <p:ext uri="{BB962C8B-B14F-4D97-AF65-F5344CB8AC3E}">
        <p14:creationId xmlns:p14="http://schemas.microsoft.com/office/powerpoint/2010/main" val="1005044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0B816-0018-1A4C-ACF8-217DAF5C6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NTFPRECURSIVEFK-NORMAL" panose="03000400000000000000" pitchFamily="66" charset="0"/>
              </a:rPr>
              <a:t>launch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697835-B33F-B14A-B7E1-0213BFD3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2236759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0B816-0018-1A4C-ACF8-217DAF5C6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NTFPRECURSIVEFK-NORMAL" panose="03000400000000000000" pitchFamily="66" charset="0"/>
              </a:rPr>
              <a:t>August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AB5B1B-4E49-1946-905D-2A1781CB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182021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0B816-0018-1A4C-ACF8-217DAF5C6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NTFPRECURSIVEFK-NORMAL" panose="03000400000000000000" pitchFamily="66" charset="0"/>
              </a:rPr>
              <a:t>astronaut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DAB5B1B-4E49-1946-905D-2A1781CB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2407560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2728-55F4-5049-945B-82B42D7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>
                <a:latin typeface="NTFPRECURSIVEFK-NORMAL" panose="03000400000000000000" pitchFamily="66" charset="0"/>
              </a:rPr>
              <a:t>Grey book 12 – A very dangerous dinosaur</a:t>
            </a:r>
            <a:br>
              <a:rPr lang="en-US" sz="3600" dirty="0">
                <a:latin typeface="NTFPRECURSIVEFK-NORMAL" panose="03000400000000000000" pitchFamily="66" charset="0"/>
              </a:rPr>
            </a:br>
            <a:r>
              <a:rPr lang="en-US" sz="3600" dirty="0">
                <a:latin typeface="NTFPRECURSIVEFK-NORMAL" panose="03000400000000000000" pitchFamily="66" charset="0"/>
              </a:rPr>
              <a:t>Read the Speed Sounds &amp; word endings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8FBDD7-9FC3-E24A-B915-4252E24B93B7}"/>
              </a:ext>
            </a:extLst>
          </p:cNvPr>
          <p:cNvSpPr txBox="1">
            <a:spLocks/>
          </p:cNvSpPr>
          <p:nvPr/>
        </p:nvSpPr>
        <p:spPr>
          <a:xfrm>
            <a:off x="243840" y="128016"/>
            <a:ext cx="10515600" cy="476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BFC5CC8-048B-D340-80D6-570C0B496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4597040"/>
              </p:ext>
            </p:extLst>
          </p:nvPr>
        </p:nvGraphicFramePr>
        <p:xfrm>
          <a:off x="385765" y="1690688"/>
          <a:ext cx="11416662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8518">
                  <a:extLst>
                    <a:ext uri="{9D8B030D-6E8A-4147-A177-3AD203B41FA5}">
                      <a16:colId xmlns:a16="http://schemas.microsoft.com/office/drawing/2014/main" val="2691967521"/>
                    </a:ext>
                  </a:extLst>
                </a:gridCol>
                <a:gridCol w="1268518">
                  <a:extLst>
                    <a:ext uri="{9D8B030D-6E8A-4147-A177-3AD203B41FA5}">
                      <a16:colId xmlns:a16="http://schemas.microsoft.com/office/drawing/2014/main" val="1571634848"/>
                    </a:ext>
                  </a:extLst>
                </a:gridCol>
                <a:gridCol w="1268518">
                  <a:extLst>
                    <a:ext uri="{9D8B030D-6E8A-4147-A177-3AD203B41FA5}">
                      <a16:colId xmlns:a16="http://schemas.microsoft.com/office/drawing/2014/main" val="986697173"/>
                    </a:ext>
                  </a:extLst>
                </a:gridCol>
                <a:gridCol w="1268518">
                  <a:extLst>
                    <a:ext uri="{9D8B030D-6E8A-4147-A177-3AD203B41FA5}">
                      <a16:colId xmlns:a16="http://schemas.microsoft.com/office/drawing/2014/main" val="688398115"/>
                    </a:ext>
                  </a:extLst>
                </a:gridCol>
                <a:gridCol w="1268518">
                  <a:extLst>
                    <a:ext uri="{9D8B030D-6E8A-4147-A177-3AD203B41FA5}">
                      <a16:colId xmlns:a16="http://schemas.microsoft.com/office/drawing/2014/main" val="4091710126"/>
                    </a:ext>
                  </a:extLst>
                </a:gridCol>
                <a:gridCol w="1268518">
                  <a:extLst>
                    <a:ext uri="{9D8B030D-6E8A-4147-A177-3AD203B41FA5}">
                      <a16:colId xmlns:a16="http://schemas.microsoft.com/office/drawing/2014/main" val="3689991013"/>
                    </a:ext>
                  </a:extLst>
                </a:gridCol>
                <a:gridCol w="1268518">
                  <a:extLst>
                    <a:ext uri="{9D8B030D-6E8A-4147-A177-3AD203B41FA5}">
                      <a16:colId xmlns:a16="http://schemas.microsoft.com/office/drawing/2014/main" val="2168116839"/>
                    </a:ext>
                  </a:extLst>
                </a:gridCol>
                <a:gridCol w="1268518">
                  <a:extLst>
                    <a:ext uri="{9D8B030D-6E8A-4147-A177-3AD203B41FA5}">
                      <a16:colId xmlns:a16="http://schemas.microsoft.com/office/drawing/2014/main" val="2289938240"/>
                    </a:ext>
                  </a:extLst>
                </a:gridCol>
                <a:gridCol w="1268518">
                  <a:extLst>
                    <a:ext uri="{9D8B030D-6E8A-4147-A177-3AD203B41FA5}">
                      <a16:colId xmlns:a16="http://schemas.microsoft.com/office/drawing/2014/main" val="1533560031"/>
                    </a:ext>
                  </a:extLst>
                </a:gridCol>
              </a:tblGrid>
              <a:tr h="98557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e</a:t>
                      </a: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ea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i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ay</a:t>
                      </a: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a-e</a:t>
                      </a: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ai</a:t>
                      </a: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aigh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ee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ea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igh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i</a:t>
                      </a:r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-e</a:t>
                      </a: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i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ow</a:t>
                      </a: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o-e</a:t>
                      </a: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oa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256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7D071A7F-616F-BB48-A6DB-23AD256EF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137385"/>
              </p:ext>
            </p:extLst>
          </p:nvPr>
        </p:nvGraphicFramePr>
        <p:xfrm>
          <a:off x="385763" y="3351531"/>
          <a:ext cx="11416658" cy="1432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7878">
                  <a:extLst>
                    <a:ext uri="{9D8B030D-6E8A-4147-A177-3AD203B41FA5}">
                      <a16:colId xmlns:a16="http://schemas.microsoft.com/office/drawing/2014/main" val="3060172361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2230561711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2499399069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1588359392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2578487443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1572967158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1549403401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2858765659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188024592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2794131351"/>
                    </a:ext>
                  </a:extLst>
                </a:gridCol>
                <a:gridCol w="1037878">
                  <a:extLst>
                    <a:ext uri="{9D8B030D-6E8A-4147-A177-3AD203B41FA5}">
                      <a16:colId xmlns:a16="http://schemas.microsoft.com/office/drawing/2014/main" val="16697409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oo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u-e</a:t>
                      </a: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ue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ew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oo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ar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or</a:t>
                      </a: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oor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ore</a:t>
                      </a: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air</a:t>
                      </a: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ir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ur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ou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oy</a:t>
                      </a:r>
                    </a:p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NTFPRECURSIVEFK-NORMAL" panose="03000400000000000000" pitchFamily="66" charset="0"/>
                        </a:rPr>
                        <a:t>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latin typeface="NTFPRECURSIVEFK-NORMAL" panose="03000400000000000000" pitchFamily="66" charset="0"/>
                        </a:rPr>
                        <a:t>ure</a:t>
                      </a:r>
                      <a:endParaRPr lang="en-US" sz="22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220518"/>
                  </a:ext>
                </a:extLst>
              </a:tr>
            </a:tbl>
          </a:graphicData>
        </a:graphic>
      </p:graphicFrame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D0CC7BF5-8794-F143-82D5-B781E88B25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889503"/>
              </p:ext>
            </p:extLst>
          </p:nvPr>
        </p:nvGraphicFramePr>
        <p:xfrm>
          <a:off x="385762" y="5167312"/>
          <a:ext cx="11416656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54164">
                  <a:extLst>
                    <a:ext uri="{9D8B030D-6E8A-4147-A177-3AD203B41FA5}">
                      <a16:colId xmlns:a16="http://schemas.microsoft.com/office/drawing/2014/main" val="1605928237"/>
                    </a:ext>
                  </a:extLst>
                </a:gridCol>
                <a:gridCol w="2854164">
                  <a:extLst>
                    <a:ext uri="{9D8B030D-6E8A-4147-A177-3AD203B41FA5}">
                      <a16:colId xmlns:a16="http://schemas.microsoft.com/office/drawing/2014/main" val="816963040"/>
                    </a:ext>
                  </a:extLst>
                </a:gridCol>
                <a:gridCol w="2854164">
                  <a:extLst>
                    <a:ext uri="{9D8B030D-6E8A-4147-A177-3AD203B41FA5}">
                      <a16:colId xmlns:a16="http://schemas.microsoft.com/office/drawing/2014/main" val="1353774851"/>
                    </a:ext>
                  </a:extLst>
                </a:gridCol>
                <a:gridCol w="2854164">
                  <a:extLst>
                    <a:ext uri="{9D8B030D-6E8A-4147-A177-3AD203B41FA5}">
                      <a16:colId xmlns:a16="http://schemas.microsoft.com/office/drawing/2014/main" val="2394349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NTFPRECURSIVEFK-NORMAL" panose="03000400000000000000" pitchFamily="66" charset="0"/>
                        </a:rPr>
                        <a:t>ture</a:t>
                      </a:r>
                      <a:endParaRPr lang="en-US" sz="24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400" b="1" dirty="0">
                          <a:latin typeface="NTFPRECURSIVEFK-NORMAL" panose="03000400000000000000" pitchFamily="66" charset="0"/>
                        </a:rPr>
                        <a:t>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NTFPRECURSIVEFK-NORMAL" panose="03000400000000000000" pitchFamily="66" charset="0"/>
                        </a:rPr>
                        <a:t>ous</a:t>
                      </a:r>
                      <a:endParaRPr lang="en-US" sz="24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latin typeface="NTFPRECURSIVEFK-NORMAL" panose="03000400000000000000" pitchFamily="66" charset="0"/>
                        </a:rPr>
                        <a:t>eous</a:t>
                      </a:r>
                      <a:endParaRPr lang="en-US" sz="24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latin typeface="NTFPRECURSIVEFK-NORMAL" panose="03000400000000000000" pitchFamily="66" charset="0"/>
                        </a:rPr>
                        <a:t>cious</a:t>
                      </a:r>
                      <a:endParaRPr lang="en-US" sz="2400" b="1" dirty="0">
                        <a:latin typeface="NTFPRECURSIVEFK-NORMAL" panose="03000400000000000000" pitchFamily="66" charset="0"/>
                      </a:endParaRPr>
                    </a:p>
                    <a:p>
                      <a:pPr algn="ctr"/>
                      <a:r>
                        <a:rPr lang="en-US" sz="2400" b="1" dirty="0" err="1">
                          <a:latin typeface="NTFPRECURSIVEFK-NORMAL" panose="03000400000000000000" pitchFamily="66" charset="0"/>
                        </a:rPr>
                        <a:t>tious</a:t>
                      </a:r>
                      <a:endParaRPr lang="en-US" sz="24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NTFPRECURSIVEFK-NORMAL" panose="03000400000000000000" pitchFamily="66" charset="0"/>
                        </a:rPr>
                        <a:t>able</a:t>
                      </a:r>
                    </a:p>
                    <a:p>
                      <a:pPr algn="ctr"/>
                      <a:r>
                        <a:rPr lang="en-US" sz="2400" b="1" dirty="0">
                          <a:latin typeface="NTFPRECURSIVEFK-NORMAL" panose="03000400000000000000" pitchFamily="66" charset="0"/>
                        </a:rPr>
                        <a:t>ably</a:t>
                      </a:r>
                    </a:p>
                    <a:p>
                      <a:pPr algn="ctr"/>
                      <a:r>
                        <a:rPr lang="en-US" sz="2400" b="1" dirty="0" err="1">
                          <a:latin typeface="NTFPRECURSIVEFK-NORMAL" panose="03000400000000000000" pitchFamily="66" charset="0"/>
                        </a:rPr>
                        <a:t>ible</a:t>
                      </a:r>
                      <a:endParaRPr lang="en-US" sz="24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NTFPRECURSIVEFK-NORMAL" panose="03000400000000000000" pitchFamily="66" charset="0"/>
                        </a:rPr>
                        <a:t>tion</a:t>
                      </a:r>
                      <a:endParaRPr lang="en-US" sz="2400" b="1" dirty="0">
                        <a:latin typeface="NTFPRECURSIVEFK-NORMAL" panose="03000400000000000000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31568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FA795F3-5F1D-0543-89B6-67464C137282}"/>
              </a:ext>
            </a:extLst>
          </p:cNvPr>
          <p:cNvSpPr/>
          <p:nvPr/>
        </p:nvSpPr>
        <p:spPr>
          <a:xfrm>
            <a:off x="385762" y="4797980"/>
            <a:ext cx="4009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NTFPRECURSIVEFK-NORMAL" panose="03000400000000000000" pitchFamily="66" charset="0"/>
              </a:rPr>
              <a:t>Can you think of any words with these ending?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2728-55F4-5049-945B-82B42D7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latin typeface="NTFPRECURSIVEFK-NORMAL" panose="03000400000000000000" pitchFamily="66" charset="0"/>
              </a:rPr>
              <a:t>Grey book 12 – A very dangerous dinosaur</a:t>
            </a:r>
            <a:br>
              <a:rPr lang="en-US" sz="4000" dirty="0">
                <a:latin typeface="NTFPRECURSIVEFK-NORMAL" panose="03000400000000000000" pitchFamily="66" charset="0"/>
              </a:rPr>
            </a:br>
            <a:r>
              <a:rPr lang="en-US" sz="4000" dirty="0">
                <a:latin typeface="NTFPRECURSIVEFK-NORMAL" panose="03000400000000000000" pitchFamily="66" charset="0"/>
              </a:rPr>
              <a:t>Read the Story Green Words. </a:t>
            </a:r>
            <a:br>
              <a:rPr lang="en-US" sz="4000" dirty="0">
                <a:latin typeface="NTFPRECURSIVEFK-NORMAL" panose="03000400000000000000" pitchFamily="66" charset="0"/>
              </a:rPr>
            </a:br>
            <a:r>
              <a:rPr lang="en-US" sz="4000" dirty="0">
                <a:latin typeface="NTFPRECURSIVEFK-NORMAL" panose="03000400000000000000" pitchFamily="66" charset="0"/>
              </a:rPr>
              <a:t>Can you tap the syllables in each?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8FBDD7-9FC3-E24A-B915-4252E24B93B7}"/>
              </a:ext>
            </a:extLst>
          </p:cNvPr>
          <p:cNvSpPr txBox="1">
            <a:spLocks/>
          </p:cNvSpPr>
          <p:nvPr/>
        </p:nvSpPr>
        <p:spPr>
          <a:xfrm>
            <a:off x="243840" y="128016"/>
            <a:ext cx="10515600" cy="476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2BFE9-F12D-5644-BF73-6F7CB2019E8C}"/>
              </a:ext>
            </a:extLst>
          </p:cNvPr>
          <p:cNvSpPr txBox="1"/>
          <p:nvPr/>
        </p:nvSpPr>
        <p:spPr>
          <a:xfrm>
            <a:off x="243840" y="2042133"/>
            <a:ext cx="116286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ferocious	stalking		vicious		mountainous</a:t>
            </a: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suspicious	curious		furious		herbivorous</a:t>
            </a: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protect		precious		gorgeous		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marvellous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NTFPRECURSIVEFK-NORMAL" panose="03000400000000000000" pitchFamily="66" charset="0"/>
            </a:endParaRP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monstrous	hideous		scrumptious	ridiculous</a:t>
            </a: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idea			scissors		</a:t>
            </a: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rumour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NTFPRECURSIVEFK-NORMAL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028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2728-55F4-5049-945B-82B42D7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latin typeface="NTFPRECURSIVEFK-NORMAL" panose="03000400000000000000" pitchFamily="66" charset="0"/>
              </a:rPr>
              <a:t>Grey book 12 – A very dangerous dinosaur</a:t>
            </a:r>
            <a:br>
              <a:rPr lang="en-US" sz="4000" dirty="0">
                <a:latin typeface="NTFPRECURSIVEFK-NORMAL" panose="03000400000000000000" pitchFamily="66" charset="0"/>
              </a:rPr>
            </a:br>
            <a:r>
              <a:rPr lang="en-US" sz="4000" dirty="0">
                <a:latin typeface="NTFPRECURSIVEFK-NORMAL" panose="03000400000000000000" pitchFamily="66" charset="0"/>
              </a:rPr>
              <a:t>Read the Story Green Words – root words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8FBDD7-9FC3-E24A-B915-4252E24B93B7}"/>
              </a:ext>
            </a:extLst>
          </p:cNvPr>
          <p:cNvSpPr txBox="1">
            <a:spLocks/>
          </p:cNvSpPr>
          <p:nvPr/>
        </p:nvSpPr>
        <p:spPr>
          <a:xfrm>
            <a:off x="243840" y="128016"/>
            <a:ext cx="10515600" cy="476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2BFE9-F12D-5644-BF73-6F7CB2019E8C}"/>
              </a:ext>
            </a:extLst>
          </p:cNvPr>
          <p:cNvSpPr txBox="1"/>
          <p:nvPr/>
        </p:nvSpPr>
        <p:spPr>
          <a:xfrm>
            <a:off x="243840" y="2042133"/>
            <a:ext cx="116286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thunder – thundered</a:t>
            </a:r>
          </a:p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lumber – lumbered</a:t>
            </a:r>
          </a:p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anxious – anxiously</a:t>
            </a:r>
          </a:p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cautious – cautiously </a:t>
            </a:r>
          </a:p>
        </p:txBody>
      </p:sp>
    </p:spTree>
    <p:extLst>
      <p:ext uri="{BB962C8B-B14F-4D97-AF65-F5344CB8AC3E}">
        <p14:creationId xmlns:p14="http://schemas.microsoft.com/office/powerpoint/2010/main" val="2272729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2728-55F4-5049-945B-82B42D7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latin typeface="NTFPRECURSIVEFK-NORMAL" panose="03000400000000000000" pitchFamily="66" charset="0"/>
              </a:rPr>
              <a:t>Grey book 12 – A very dangerous dinosaur</a:t>
            </a:r>
            <a:br>
              <a:rPr lang="en-US" sz="4000" dirty="0">
                <a:latin typeface="NTFPRECURSIVEFK-NORMAL" panose="03000400000000000000" pitchFamily="66" charset="0"/>
              </a:rPr>
            </a:br>
            <a:r>
              <a:rPr lang="en-US" sz="4000" dirty="0">
                <a:latin typeface="NTFPRECURSIVEFK-NORMAL" panose="03000400000000000000" pitchFamily="66" charset="0"/>
              </a:rPr>
              <a:t>Read the Speedy Green Words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8FBDD7-9FC3-E24A-B915-4252E24B93B7}"/>
              </a:ext>
            </a:extLst>
          </p:cNvPr>
          <p:cNvSpPr txBox="1">
            <a:spLocks/>
          </p:cNvSpPr>
          <p:nvPr/>
        </p:nvSpPr>
        <p:spPr>
          <a:xfrm>
            <a:off x="243840" y="128016"/>
            <a:ext cx="10515600" cy="476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88D981-C757-7D49-A751-64BAD8A8588E}"/>
              </a:ext>
            </a:extLst>
          </p:cNvPr>
          <p:cNvSpPr txBox="1"/>
          <p:nvPr/>
        </p:nvSpPr>
        <p:spPr>
          <a:xfrm>
            <a:off x="243840" y="1690688"/>
            <a:ext cx="1167285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dinosaur		making		cried		declared</a:t>
            </a:r>
          </a:p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sounded		disappearing	enormous</a:t>
            </a:r>
          </a:p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dangerous		serious			scrumptious</a:t>
            </a:r>
          </a:p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nervously		cautiously		walk	talk</a:t>
            </a:r>
          </a:p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thought			brother			son		because</a:t>
            </a:r>
          </a:p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NTFPRECURSIVEFK-NORMAL" panose="03000400000000000000" pitchFamily="66" charset="0"/>
              </a:rPr>
              <a:t>buy				bought</a:t>
            </a:r>
          </a:p>
        </p:txBody>
      </p:sp>
    </p:spTree>
    <p:extLst>
      <p:ext uri="{BB962C8B-B14F-4D97-AF65-F5344CB8AC3E}">
        <p14:creationId xmlns:p14="http://schemas.microsoft.com/office/powerpoint/2010/main" val="3118691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2728-55F4-5049-945B-82B42D7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latin typeface="NTFPRECURSIVEFK-NORMAL" panose="03000400000000000000" pitchFamily="66" charset="0"/>
              </a:rPr>
              <a:t>Grey book 12 – A very dangerous dinosaur</a:t>
            </a:r>
            <a:br>
              <a:rPr lang="en-US" sz="4000" dirty="0">
                <a:latin typeface="NTFPRECURSIVEFK-NORMAL" panose="03000400000000000000" pitchFamily="66" charset="0"/>
              </a:rPr>
            </a:br>
            <a:r>
              <a:rPr lang="en-US" sz="4000" dirty="0">
                <a:latin typeface="NTFPRECURSIVEFK-NORMAL" panose="03000400000000000000" pitchFamily="66" charset="0"/>
              </a:rPr>
              <a:t>Read the Red Words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8FBDD7-9FC3-E24A-B915-4252E24B93B7}"/>
              </a:ext>
            </a:extLst>
          </p:cNvPr>
          <p:cNvSpPr txBox="1">
            <a:spLocks/>
          </p:cNvSpPr>
          <p:nvPr/>
        </p:nvSpPr>
        <p:spPr>
          <a:xfrm>
            <a:off x="243840" y="128016"/>
            <a:ext cx="10515600" cy="476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ED403E-D2CB-7F44-AC32-E3CF61D17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1690688"/>
            <a:ext cx="11510625" cy="49043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talk		thought		there		where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all		through		one			would	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two		was		they		other		were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caught		worse		what		want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their		great		should	</a:t>
            </a:r>
          </a:p>
        </p:txBody>
      </p:sp>
    </p:spTree>
    <p:extLst>
      <p:ext uri="{BB962C8B-B14F-4D97-AF65-F5344CB8AC3E}">
        <p14:creationId xmlns:p14="http://schemas.microsoft.com/office/powerpoint/2010/main" val="1466987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D6DFC9-83ED-324C-BC0C-42EB78EC1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6132"/>
            <a:ext cx="12106656" cy="16557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NTFPRECURSIVEFK-NORMAL" panose="03000400000000000000" pitchFamily="66" charset="0"/>
              </a:rPr>
              <a:t>Now it is time for you to read the story.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CEF4FA-68B2-D045-A5AC-76D884B74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778" y="1071226"/>
            <a:ext cx="8408443" cy="578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2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BE186-936C-2149-88F3-400EEA7C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C3F1CD-6074-2A46-ACA3-9A54F6BD6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970" y="0"/>
            <a:ext cx="10566060" cy="6858000"/>
          </a:xfrm>
        </p:spPr>
      </p:pic>
    </p:spTree>
    <p:extLst>
      <p:ext uri="{BB962C8B-B14F-4D97-AF65-F5344CB8AC3E}">
        <p14:creationId xmlns:p14="http://schemas.microsoft.com/office/powerpoint/2010/main" val="332902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2728-55F4-5049-945B-82B42D7B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endParaRPr lang="en-US" sz="2800" b="1" dirty="0">
              <a:solidFill>
                <a:schemeClr val="bg1">
                  <a:lumMod val="75000"/>
                </a:schemeClr>
              </a:solidFill>
              <a:latin typeface="NTFPRECURSIVEFK-NORMAL" panose="03000400000000000000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4224-0638-B64B-883B-F81E82D9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8" y="1228343"/>
            <a:ext cx="11728704" cy="440131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13800" dirty="0">
                <a:latin typeface="NTFPRECURSIVEFK-NORMAL" panose="03000400000000000000" pitchFamily="66" charset="0"/>
              </a:rPr>
              <a:t>Monday</a:t>
            </a:r>
          </a:p>
          <a:p>
            <a:pPr marL="0" indent="0" algn="ctr">
              <a:buNone/>
            </a:pPr>
            <a:r>
              <a:rPr lang="en-US" sz="5700" b="1" dirty="0">
                <a:latin typeface="NTFPRECURSIVEFK-NORMAL" panose="03000400000000000000" pitchFamily="66" charset="0"/>
              </a:rPr>
              <a:t>14.6.21</a:t>
            </a:r>
            <a:r>
              <a:rPr lang="en-US" sz="34400" b="1" dirty="0">
                <a:latin typeface="NTFPRECURSIVEFK-NORMAL" panose="03000400000000000000" pitchFamily="66" charset="0"/>
              </a:rPr>
              <a:t>	</a:t>
            </a:r>
          </a:p>
          <a:p>
            <a:pPr marL="0" indent="0" algn="ctr">
              <a:buNone/>
            </a:pPr>
            <a:endParaRPr lang="en-US" sz="28600" b="1" dirty="0">
              <a:latin typeface="NTFPRECURSIVEFK-NORMAL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0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D13E-0E04-1F44-82C0-02DC6455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3A197F-46A4-2741-B560-049C263C3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698" y="0"/>
            <a:ext cx="10618603" cy="6858000"/>
          </a:xfrm>
        </p:spPr>
      </p:pic>
    </p:spTree>
    <p:extLst>
      <p:ext uri="{BB962C8B-B14F-4D97-AF65-F5344CB8AC3E}">
        <p14:creationId xmlns:p14="http://schemas.microsoft.com/office/powerpoint/2010/main" val="1622074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6518-2E5E-9248-92F7-24FD5D08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A3A8FA-210C-B044-B314-D4FFEF02D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873" y="0"/>
            <a:ext cx="10366253" cy="6858000"/>
          </a:xfrm>
        </p:spPr>
      </p:pic>
    </p:spTree>
    <p:extLst>
      <p:ext uri="{BB962C8B-B14F-4D97-AF65-F5344CB8AC3E}">
        <p14:creationId xmlns:p14="http://schemas.microsoft.com/office/powerpoint/2010/main" val="3801015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E26D0-9C3B-9B43-B787-C47CD71E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DA4A18-5BE4-2943-87B8-74F2C5F0D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2583" y="0"/>
            <a:ext cx="10366833" cy="6858000"/>
          </a:xfrm>
        </p:spPr>
      </p:pic>
    </p:spTree>
    <p:extLst>
      <p:ext uri="{BB962C8B-B14F-4D97-AF65-F5344CB8AC3E}">
        <p14:creationId xmlns:p14="http://schemas.microsoft.com/office/powerpoint/2010/main" val="1246392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5F6F4-B2AA-334C-A629-EC5CB2207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56FB5B-5D7E-E447-9FCA-1F19A708B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974" y="2405"/>
            <a:ext cx="10198052" cy="6855595"/>
          </a:xfrm>
        </p:spPr>
      </p:pic>
    </p:spTree>
    <p:extLst>
      <p:ext uri="{BB962C8B-B14F-4D97-AF65-F5344CB8AC3E}">
        <p14:creationId xmlns:p14="http://schemas.microsoft.com/office/powerpoint/2010/main" val="1315568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0B040-7574-C748-8095-A400EFF4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D4111D-6548-4640-9484-821CD907A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235" y="0"/>
            <a:ext cx="10277530" cy="6869718"/>
          </a:xfrm>
        </p:spPr>
      </p:pic>
    </p:spTree>
    <p:extLst>
      <p:ext uri="{BB962C8B-B14F-4D97-AF65-F5344CB8AC3E}">
        <p14:creationId xmlns:p14="http://schemas.microsoft.com/office/powerpoint/2010/main" val="2752957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9F644-D4B5-2041-9403-61468474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105D25-8C8B-8449-A4E6-156F362CB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5624" y="3216"/>
            <a:ext cx="10180752" cy="6854784"/>
          </a:xfrm>
        </p:spPr>
      </p:pic>
    </p:spTree>
    <p:extLst>
      <p:ext uri="{BB962C8B-B14F-4D97-AF65-F5344CB8AC3E}">
        <p14:creationId xmlns:p14="http://schemas.microsoft.com/office/powerpoint/2010/main" val="1454981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C1ACFD-DB9F-FA42-B1F6-F984A183AE56}"/>
              </a:ext>
            </a:extLst>
          </p:cNvPr>
          <p:cNvSpPr txBox="1"/>
          <p:nvPr/>
        </p:nvSpPr>
        <p:spPr>
          <a:xfrm>
            <a:off x="353568" y="702766"/>
            <a:ext cx="11484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NTFPRECURSIVEFK-NORMAL" panose="03000400000000000000" pitchFamily="66" charset="0"/>
              </a:rPr>
              <a:t>Choose at least two of the red words from this week’s story and use them in sentences linked to the story. </a:t>
            </a:r>
          </a:p>
          <a:p>
            <a:r>
              <a:rPr lang="en-US" sz="3200" dirty="0">
                <a:latin typeface="NTFPRECURSIVEFK-NORMAL" panose="03000400000000000000" pitchFamily="66" charset="0"/>
              </a:rPr>
              <a:t>Each sentence may contain more than one red word. 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86A1C2-DE49-5343-B349-2922A03CB763}"/>
              </a:ext>
            </a:extLst>
          </p:cNvPr>
          <p:cNvSpPr txBox="1">
            <a:spLocks/>
          </p:cNvSpPr>
          <p:nvPr/>
        </p:nvSpPr>
        <p:spPr>
          <a:xfrm>
            <a:off x="243840" y="128016"/>
            <a:ext cx="10515600" cy="476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3A2D776-EA39-2147-AC15-C57B9003D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" y="2145792"/>
            <a:ext cx="11510625" cy="4449255"/>
          </a:xfrm>
        </p:spPr>
        <p:txBody>
          <a:bodyPr numCol="3">
            <a:normAutofit fontScale="70000" lnSpcReduction="20000"/>
          </a:bodyPr>
          <a:lstStyle/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talk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thought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there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where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all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through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one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would	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two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was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they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other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were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caught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worse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what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want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their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great</a:t>
            </a:r>
          </a:p>
          <a:p>
            <a:pPr marL="0" indent="0">
              <a:buNone/>
            </a:pPr>
            <a:r>
              <a:rPr lang="en-US" sz="6600" dirty="0">
                <a:solidFill>
                  <a:srgbClr val="FF0000"/>
                </a:solidFill>
                <a:latin typeface="NTFPRECURSIVEFK-NORMAL" panose="03000400000000000000" pitchFamily="66" charset="0"/>
              </a:rPr>
              <a:t>should	</a:t>
            </a:r>
          </a:p>
        </p:txBody>
      </p:sp>
    </p:spTree>
    <p:extLst>
      <p:ext uri="{BB962C8B-B14F-4D97-AF65-F5344CB8AC3E}">
        <p14:creationId xmlns:p14="http://schemas.microsoft.com/office/powerpoint/2010/main" val="534391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2728-55F4-5049-945B-82B42D7B9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4224-0638-B64B-883B-F81E82D9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8" y="1228343"/>
            <a:ext cx="11728704" cy="44013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>
                <a:latin typeface="NTFPRECURSIVEFK-NORMAL" panose="03000400000000000000" pitchFamily="66" charset="0"/>
              </a:rPr>
              <a:t>Read the Set 2 Speed Sounds as fast as you can. </a:t>
            </a:r>
          </a:p>
          <a:p>
            <a:pPr marL="0" indent="0">
              <a:buNone/>
            </a:pPr>
            <a:endParaRPr lang="en-US" dirty="0">
              <a:latin typeface="NTFPRECURSIVEFK-NORMAL" panose="03000400000000000000" pitchFamily="66" charset="0"/>
            </a:endParaRPr>
          </a:p>
          <a:p>
            <a:pPr marL="0" indent="0">
              <a:buNone/>
            </a:pPr>
            <a:r>
              <a:rPr lang="en-US" sz="7200" b="1" dirty="0">
                <a:latin typeface="NTFPRECURSIVEFK-NORMAL" panose="03000400000000000000" pitchFamily="66" charset="0"/>
              </a:rPr>
              <a:t>ay			</a:t>
            </a:r>
            <a:r>
              <a:rPr lang="en-US" sz="7200" b="1" dirty="0" err="1">
                <a:latin typeface="NTFPRECURSIVEFK-NORMAL" panose="03000400000000000000" pitchFamily="66" charset="0"/>
              </a:rPr>
              <a:t>ee</a:t>
            </a:r>
            <a:r>
              <a:rPr lang="en-US" sz="7200" b="1" dirty="0">
                <a:latin typeface="NTFPRECURSIVEFK-NORMAL" panose="03000400000000000000" pitchFamily="66" charset="0"/>
              </a:rPr>
              <a:t>			</a:t>
            </a:r>
            <a:r>
              <a:rPr lang="en-US" sz="7200" b="1" dirty="0" err="1">
                <a:latin typeface="NTFPRECURSIVEFK-NORMAL" panose="03000400000000000000" pitchFamily="66" charset="0"/>
              </a:rPr>
              <a:t>igh</a:t>
            </a:r>
            <a:r>
              <a:rPr lang="en-US" sz="7200" b="1" dirty="0">
                <a:latin typeface="NTFPRECURSIVEFK-NORMAL" panose="03000400000000000000" pitchFamily="66" charset="0"/>
              </a:rPr>
              <a:t>		ow</a:t>
            </a:r>
          </a:p>
          <a:p>
            <a:pPr marL="0" indent="0">
              <a:buNone/>
            </a:pPr>
            <a:r>
              <a:rPr lang="en-US" sz="7200" b="1" dirty="0" err="1">
                <a:latin typeface="NTFPRECURSIVEFK-NORMAL" panose="03000400000000000000" pitchFamily="66" charset="0"/>
              </a:rPr>
              <a:t>oo</a:t>
            </a:r>
            <a:r>
              <a:rPr lang="en-US" sz="7200" b="1" dirty="0">
                <a:latin typeface="NTFPRECURSIVEFK-NORMAL" panose="03000400000000000000" pitchFamily="66" charset="0"/>
              </a:rPr>
              <a:t>			</a:t>
            </a:r>
            <a:r>
              <a:rPr lang="en-US" sz="7200" b="1" dirty="0" err="1">
                <a:latin typeface="NTFPRECURSIVEFK-NORMAL" panose="03000400000000000000" pitchFamily="66" charset="0"/>
              </a:rPr>
              <a:t>ar</a:t>
            </a:r>
            <a:r>
              <a:rPr lang="en-US" sz="7200" b="1" dirty="0">
                <a:latin typeface="NTFPRECURSIVEFK-NORMAL" panose="03000400000000000000" pitchFamily="66" charset="0"/>
              </a:rPr>
              <a:t>			or			air</a:t>
            </a:r>
          </a:p>
          <a:p>
            <a:pPr marL="0" indent="0">
              <a:buNone/>
            </a:pPr>
            <a:r>
              <a:rPr lang="en-US" sz="7200" b="1" dirty="0" err="1">
                <a:latin typeface="NTFPRECURSIVEFK-NORMAL" panose="03000400000000000000" pitchFamily="66" charset="0"/>
              </a:rPr>
              <a:t>ir</a:t>
            </a:r>
            <a:r>
              <a:rPr lang="en-US" sz="7200" b="1" dirty="0">
                <a:latin typeface="NTFPRECURSIVEFK-NORMAL" panose="03000400000000000000" pitchFamily="66" charset="0"/>
              </a:rPr>
              <a:t>			</a:t>
            </a:r>
            <a:r>
              <a:rPr lang="en-US" sz="7200" b="1" dirty="0" err="1">
                <a:latin typeface="NTFPRECURSIVEFK-NORMAL" panose="03000400000000000000" pitchFamily="66" charset="0"/>
              </a:rPr>
              <a:t>ou</a:t>
            </a:r>
            <a:r>
              <a:rPr lang="en-US" sz="7200" b="1" dirty="0">
                <a:latin typeface="NTFPRECURSIVEFK-NORMAL" panose="03000400000000000000" pitchFamily="66" charset="0"/>
              </a:rPr>
              <a:t>			oy				</a:t>
            </a:r>
          </a:p>
        </p:txBody>
      </p:sp>
    </p:spTree>
    <p:extLst>
      <p:ext uri="{BB962C8B-B14F-4D97-AF65-F5344CB8AC3E}">
        <p14:creationId xmlns:p14="http://schemas.microsoft.com/office/powerpoint/2010/main" val="3567114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4224-0638-B64B-883B-F81E82D9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8" y="694944"/>
            <a:ext cx="11728704" cy="59496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>
                <a:latin typeface="NTFPRECURSIVEFK-NORMAL" panose="03000400000000000000" pitchFamily="66" charset="0"/>
              </a:rPr>
              <a:t>Read the Set 3 Speed Sounds as fast as you can. </a:t>
            </a:r>
          </a:p>
          <a:p>
            <a:pPr marL="0" indent="0">
              <a:buNone/>
            </a:pPr>
            <a:endParaRPr lang="en-US" dirty="0">
              <a:latin typeface="NTFPRECURSIVEFK-NORMAL" panose="03000400000000000000" pitchFamily="66" charset="0"/>
            </a:endParaRPr>
          </a:p>
          <a:p>
            <a:pPr marL="0" indent="0">
              <a:buNone/>
            </a:pPr>
            <a:r>
              <a:rPr lang="en-US" sz="7800" b="1" dirty="0" err="1">
                <a:latin typeface="NTFPRECURSIVEFK-NORMAL" panose="03000400000000000000" pitchFamily="66" charset="0"/>
              </a:rPr>
              <a:t>ea</a:t>
            </a:r>
            <a:r>
              <a:rPr lang="en-US" sz="7800" b="1" dirty="0">
                <a:latin typeface="NTFPRECURSIVEFK-NORMAL" panose="03000400000000000000" pitchFamily="66" charset="0"/>
              </a:rPr>
              <a:t>		oi		a-e		</a:t>
            </a:r>
            <a:r>
              <a:rPr lang="en-US" sz="7800" b="1" dirty="0" err="1">
                <a:latin typeface="NTFPRECURSIVEFK-NORMAL" panose="03000400000000000000" pitchFamily="66" charset="0"/>
              </a:rPr>
              <a:t>i</a:t>
            </a:r>
            <a:r>
              <a:rPr lang="en-US" sz="7800" b="1" dirty="0">
                <a:latin typeface="NTFPRECURSIVEFK-NORMAL" panose="03000400000000000000" pitchFamily="66" charset="0"/>
              </a:rPr>
              <a:t>-e 		o-e	</a:t>
            </a:r>
          </a:p>
          <a:p>
            <a:pPr marL="0" indent="0">
              <a:buNone/>
            </a:pPr>
            <a:r>
              <a:rPr lang="en-US" sz="7800" b="1" dirty="0">
                <a:latin typeface="NTFPRECURSIVEFK-NORMAL" panose="03000400000000000000" pitchFamily="66" charset="0"/>
              </a:rPr>
              <a:t>u-e	aw	are		</a:t>
            </a:r>
            <a:r>
              <a:rPr lang="en-US" sz="7800" b="1" dirty="0" err="1">
                <a:latin typeface="NTFPRECURSIVEFK-NORMAL" panose="03000400000000000000" pitchFamily="66" charset="0"/>
              </a:rPr>
              <a:t>ur</a:t>
            </a:r>
            <a:r>
              <a:rPr lang="en-US" sz="7800" b="1" dirty="0">
                <a:latin typeface="NTFPRECURSIVEFK-NORMAL" panose="03000400000000000000" pitchFamily="66" charset="0"/>
              </a:rPr>
              <a:t>			er	</a:t>
            </a:r>
          </a:p>
          <a:p>
            <a:pPr marL="0" indent="0">
              <a:buNone/>
            </a:pPr>
            <a:r>
              <a:rPr lang="en-US" sz="7800" b="1" dirty="0">
                <a:latin typeface="NTFPRECURSIVEFK-NORMAL" panose="03000400000000000000" pitchFamily="66" charset="0"/>
              </a:rPr>
              <a:t>ow		ai		</a:t>
            </a:r>
            <a:r>
              <a:rPr lang="en-US" sz="7800" b="1" dirty="0" err="1">
                <a:latin typeface="NTFPRECURSIVEFK-NORMAL" panose="03000400000000000000" pitchFamily="66" charset="0"/>
              </a:rPr>
              <a:t>oa</a:t>
            </a:r>
            <a:r>
              <a:rPr lang="en-US" sz="7800" b="1" dirty="0">
                <a:latin typeface="NTFPRECURSIVEFK-NORMAL" panose="03000400000000000000" pitchFamily="66" charset="0"/>
              </a:rPr>
              <a:t>			</a:t>
            </a:r>
            <a:r>
              <a:rPr lang="en-US" sz="7800" b="1" dirty="0" err="1">
                <a:latin typeface="NTFPRECURSIVEFK-NORMAL" panose="03000400000000000000" pitchFamily="66" charset="0"/>
              </a:rPr>
              <a:t>ew</a:t>
            </a:r>
            <a:r>
              <a:rPr lang="en-US" sz="7800" b="1" dirty="0">
                <a:latin typeface="NTFPRECURSIVEFK-NORMAL" panose="03000400000000000000" pitchFamily="66" charset="0"/>
              </a:rPr>
              <a:t>			ire</a:t>
            </a:r>
          </a:p>
          <a:p>
            <a:pPr marL="0" indent="0">
              <a:buNone/>
            </a:pPr>
            <a:r>
              <a:rPr lang="en-US" sz="7800" b="1" dirty="0">
                <a:latin typeface="NTFPRECURSIVEFK-NORMAL" panose="03000400000000000000" pitchFamily="66" charset="0"/>
              </a:rPr>
              <a:t>ear	</a:t>
            </a:r>
            <a:r>
              <a:rPr lang="en-US" sz="7800" b="1" dirty="0" err="1">
                <a:latin typeface="NTFPRECURSIVEFK-NORMAL" panose="03000400000000000000" pitchFamily="66" charset="0"/>
              </a:rPr>
              <a:t>ure</a:t>
            </a:r>
            <a:r>
              <a:rPr lang="en-US" sz="7800" b="1" dirty="0">
                <a:latin typeface="NTFPRECURSIVEFK-NORMAL" panose="03000400000000000000" pitchFamily="66" charset="0"/>
              </a:rPr>
              <a:t>	</a:t>
            </a:r>
            <a:r>
              <a:rPr lang="en-US" sz="7800" b="1" dirty="0" err="1">
                <a:latin typeface="NTFPRECURSIVEFK-NORMAL" panose="03000400000000000000" pitchFamily="66" charset="0"/>
              </a:rPr>
              <a:t>tious</a:t>
            </a:r>
            <a:r>
              <a:rPr lang="en-US" sz="7800" b="1" dirty="0">
                <a:latin typeface="NTFPRECURSIVEFK-NORMAL" panose="03000400000000000000" pitchFamily="66" charset="0"/>
              </a:rPr>
              <a:t>		</a:t>
            </a:r>
            <a:r>
              <a:rPr lang="en-US" sz="7800" b="1" dirty="0" err="1">
                <a:latin typeface="NTFPRECURSIVEFK-NORMAL" panose="03000400000000000000" pitchFamily="66" charset="0"/>
              </a:rPr>
              <a:t>tion</a:t>
            </a:r>
            <a:r>
              <a:rPr lang="en-US" sz="7200" b="1" dirty="0">
                <a:latin typeface="NTFPRECURSIVEFK-NORMAL" panose="03000400000000000000" pitchFamily="66" charset="0"/>
              </a:rPr>
              <a:t>	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5D28FA-8846-FE4B-A440-593B53870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2356050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4224-0638-B64B-883B-F81E82D9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8" y="694944"/>
            <a:ext cx="11728704" cy="59496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NTFPRECURSIVEFK-NORMAL" panose="03000400000000000000" pitchFamily="66" charset="0"/>
              </a:rPr>
              <a:t>Read the additional Speed Sounds as fast as you can. </a:t>
            </a:r>
          </a:p>
          <a:p>
            <a:pPr marL="0" indent="0">
              <a:buNone/>
            </a:pPr>
            <a:endParaRPr lang="en-US" dirty="0">
              <a:latin typeface="NTFPRECURSIVEFK-NORMAL" panose="03000400000000000000" pitchFamily="66" charset="0"/>
            </a:endParaRPr>
          </a:p>
          <a:p>
            <a:pPr marL="0" indent="0">
              <a:buNone/>
            </a:pPr>
            <a:r>
              <a:rPr lang="en-US" sz="8800" b="1" dirty="0" err="1">
                <a:latin typeface="NTFPRECURSIVEFK-NORMAL" panose="03000400000000000000" pitchFamily="66" charset="0"/>
              </a:rPr>
              <a:t>ie</a:t>
            </a:r>
            <a:r>
              <a:rPr lang="en-US" sz="8800" b="1" dirty="0">
                <a:latin typeface="NTFPRECURSIVEFK-NORMAL" panose="03000400000000000000" pitchFamily="66" charset="0"/>
              </a:rPr>
              <a:t>			au		e-e		</a:t>
            </a:r>
            <a:r>
              <a:rPr lang="en-US" sz="8800" b="1" dirty="0" err="1">
                <a:latin typeface="NTFPRECURSIVEFK-NORMAL" panose="03000400000000000000" pitchFamily="66" charset="0"/>
              </a:rPr>
              <a:t>wh</a:t>
            </a:r>
            <a:r>
              <a:rPr lang="en-US" sz="8800" b="1" dirty="0">
                <a:latin typeface="NTFPRECURSIVEFK-NORMAL" panose="03000400000000000000" pitchFamily="66" charset="0"/>
              </a:rPr>
              <a:t>		</a:t>
            </a:r>
          </a:p>
          <a:p>
            <a:pPr marL="0" indent="0">
              <a:buNone/>
            </a:pPr>
            <a:r>
              <a:rPr lang="en-US" sz="8800" b="1" dirty="0" err="1">
                <a:latin typeface="NTFPRECURSIVEFK-NORMAL" panose="03000400000000000000" pitchFamily="66" charset="0"/>
              </a:rPr>
              <a:t>ph</a:t>
            </a:r>
            <a:r>
              <a:rPr lang="en-US" sz="8800" b="1" dirty="0">
                <a:latin typeface="NTFPRECURSIVEFK-NORMAL" panose="03000400000000000000" pitchFamily="66" charset="0"/>
              </a:rPr>
              <a:t>			</a:t>
            </a:r>
            <a:r>
              <a:rPr lang="en-US" sz="8800" b="1" dirty="0" err="1">
                <a:latin typeface="NTFPRECURSIVEFK-NORMAL" panose="03000400000000000000" pitchFamily="66" charset="0"/>
              </a:rPr>
              <a:t>kn</a:t>
            </a:r>
            <a:r>
              <a:rPr lang="en-US" sz="8800" b="1" dirty="0">
                <a:latin typeface="NTFPRECURSIVEFK-NORMAL" panose="03000400000000000000" pitchFamily="66" charset="0"/>
              </a:rPr>
              <a:t>			</a:t>
            </a:r>
            <a:r>
              <a:rPr lang="en-US" sz="8800" b="1" dirty="0" err="1">
                <a:latin typeface="NTFPRECURSIVEFK-NORMAL" panose="03000400000000000000" pitchFamily="66" charset="0"/>
              </a:rPr>
              <a:t>ue</a:t>
            </a:r>
            <a:r>
              <a:rPr lang="en-US" sz="8800" b="1" dirty="0">
                <a:latin typeface="NTFPRECURSIVEFK-NORMAL" panose="03000400000000000000" pitchFamily="66" charset="0"/>
              </a:rPr>
              <a:t>		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35D28FA-8846-FE4B-A440-593B53870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4231744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2728-55F4-5049-945B-82B42D7B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NTFPRECURSIVEFK-NORMAL" panose="03000400000000000000" pitchFamily="66" charset="0"/>
              </a:rPr>
              <a:t>Today’s focus sound is </a:t>
            </a:r>
            <a:r>
              <a:rPr lang="en-US" sz="4000" b="1" dirty="0">
                <a:latin typeface="NTFPRECURSIVEFK-NORMAL" panose="03000400000000000000" pitchFamily="66" charset="0"/>
              </a:rPr>
              <a:t>au</a:t>
            </a:r>
            <a:r>
              <a:rPr lang="en-US" sz="4000" dirty="0">
                <a:latin typeface="NTFPRECURSIVEFK-NORMAL" panose="03000400000000000000" pitchFamily="66" charset="0"/>
              </a:rPr>
              <a:t> as in: ‘Paul the astronaut’.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84224-0638-B64B-883B-F81E82D9E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648" y="1840991"/>
            <a:ext cx="11728704" cy="4913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NTFPRECURSIVEFK-NORMAL" panose="03000400000000000000" pitchFamily="66" charset="0"/>
              </a:rPr>
              <a:t>Read the words on the next few pages – I know you can do this on sight!</a:t>
            </a:r>
          </a:p>
          <a:p>
            <a:pPr marL="0" indent="0">
              <a:buNone/>
            </a:pPr>
            <a:endParaRPr lang="en-US" sz="3600" dirty="0">
              <a:latin typeface="NTFPRECURSIVEFK-NORMAL" panose="03000400000000000000" pitchFamily="66" charset="0"/>
            </a:endParaRPr>
          </a:p>
          <a:p>
            <a:pPr marL="0" indent="0">
              <a:buNone/>
            </a:pPr>
            <a:r>
              <a:rPr lang="en-US" sz="3600" dirty="0">
                <a:latin typeface="NTFPRECURSIVEFK-NORMAL" panose="03000400000000000000" pitchFamily="66" charset="0"/>
              </a:rPr>
              <a:t>Make up a sentence for each word.</a:t>
            </a:r>
          </a:p>
          <a:p>
            <a:pPr marL="0" indent="0">
              <a:buNone/>
            </a:pPr>
            <a:endParaRPr lang="en-US" sz="3600" dirty="0">
              <a:latin typeface="NTFPRECURSIVEFK-NORMAL" panose="03000400000000000000" pitchFamily="66" charset="0"/>
            </a:endParaRPr>
          </a:p>
          <a:p>
            <a:pPr marL="0" indent="0">
              <a:buNone/>
            </a:pPr>
            <a:r>
              <a:rPr lang="en-US" sz="3600" dirty="0">
                <a:latin typeface="NTFPRECURSIVEFK-NORMAL" panose="03000400000000000000" pitchFamily="66" charset="0"/>
              </a:rPr>
              <a:t>Choose 2 to write down. </a:t>
            </a:r>
          </a:p>
          <a:p>
            <a:pPr marL="0" indent="0">
              <a:buNone/>
            </a:pPr>
            <a:endParaRPr lang="en-US" sz="3600" dirty="0">
              <a:latin typeface="NTFPRECURSIVEFK-NORMAL" panose="03000400000000000000" pitchFamily="66" charset="0"/>
            </a:endParaRPr>
          </a:p>
          <a:p>
            <a:pPr marL="0" indent="0">
              <a:buNone/>
            </a:pPr>
            <a:r>
              <a:rPr lang="en-US" sz="3600" dirty="0">
                <a:latin typeface="NTFPRECURSIVEFK-NORMAL" panose="03000400000000000000" pitchFamily="66" charset="0"/>
              </a:rPr>
              <a:t>Remember to include all capital letter and punctuation.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E377F6A-27C1-E749-A9DC-40DAD9F4138F}"/>
              </a:ext>
            </a:extLst>
          </p:cNvPr>
          <p:cNvSpPr txBox="1">
            <a:spLocks/>
          </p:cNvSpPr>
          <p:nvPr/>
        </p:nvSpPr>
        <p:spPr>
          <a:xfrm>
            <a:off x="243840" y="128016"/>
            <a:ext cx="10515600" cy="476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1865412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0B816-0018-1A4C-ACF8-217DAF5C6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NTFPRECURSIVEFK-NORMAL" panose="03000400000000000000" pitchFamily="66" charset="0"/>
              </a:rPr>
              <a:t>Paul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FFD6E4-D997-4B4E-8DDD-1AFA460F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2310580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0B816-0018-1A4C-ACF8-217DAF5C6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NTFPRECURSIVEFK-NORMAL" panose="03000400000000000000" pitchFamily="66" charset="0"/>
              </a:rPr>
              <a:t>haunt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0C38D9-D7EC-4F4C-A908-343646EB2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757865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0B816-0018-1A4C-ACF8-217DAF5C6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dirty="0">
                <a:latin typeface="NTFPRECURSIVEFK-NORMAL" panose="03000400000000000000" pitchFamily="66" charset="0"/>
              </a:rPr>
              <a:t>fraud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21C9D8-F973-1844-B31A-03B7A78DB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128016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  <a:latin typeface="NTFPRECURSIVEFK-NORMAL" panose="03000400000000000000" pitchFamily="66" charset="0"/>
              </a:rPr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1205889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670</Words>
  <Application>Microsoft Macintosh PowerPoint</Application>
  <PresentationFormat>Widescreen</PresentationFormat>
  <Paragraphs>154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NTFPRECURSIVEFK-NORMAL</vt:lpstr>
      <vt:lpstr>Office Theme</vt:lpstr>
      <vt:lpstr>RWI Extension Group</vt:lpstr>
      <vt:lpstr>PowerPoint Presentation</vt:lpstr>
      <vt:lpstr>Monday</vt:lpstr>
      <vt:lpstr>Monday</vt:lpstr>
      <vt:lpstr>Monday</vt:lpstr>
      <vt:lpstr>Today’s focus sound is au as in: ‘Paul the astronaut’.</vt:lpstr>
      <vt:lpstr>Monday</vt:lpstr>
      <vt:lpstr>Monday</vt:lpstr>
      <vt:lpstr>Monday</vt:lpstr>
      <vt:lpstr>Monday</vt:lpstr>
      <vt:lpstr>Monday</vt:lpstr>
      <vt:lpstr>Monday</vt:lpstr>
      <vt:lpstr>Grey book 12 – A very dangerous dinosaur Read the Speed Sounds &amp; word endings </vt:lpstr>
      <vt:lpstr>Grey book 12 – A very dangerous dinosaur Read the Story Green Words.  Can you tap the syllables in each? </vt:lpstr>
      <vt:lpstr>Grey book 12 – A very dangerous dinosaur Read the Story Green Words – root words</vt:lpstr>
      <vt:lpstr>Grey book 12 – A very dangerous dinosaur Read the Speedy Green Words</vt:lpstr>
      <vt:lpstr>Grey book 12 – A very dangerous dinosaur Read the Red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Banks</dc:creator>
  <cp:lastModifiedBy>Joanne Banks</cp:lastModifiedBy>
  <cp:revision>56</cp:revision>
  <dcterms:created xsi:type="dcterms:W3CDTF">2021-06-10T16:25:18Z</dcterms:created>
  <dcterms:modified xsi:type="dcterms:W3CDTF">2021-06-11T15:09:02Z</dcterms:modified>
</cp:coreProperties>
</file>