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  <p:embeddedFont>
      <p:font typeface="Twinkl SemiBold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00" y="192"/>
      </p:cViewPr>
      <p:guideLst>
        <p:guide orient="horz" pos="2160"/>
        <p:guide pos="2880"/>
        <p:guide pos="363"/>
        <p:guide orient="horz" pos="3929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F8C47-AB0A-4C06-AC2D-3E9F7FA979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9DFA4-A03C-4367-B7C9-0519CD551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1D86B5-382E-5649-8B48-51F073661F59}" type="datetimeFigureOut">
              <a:rPr lang="en-GB"/>
              <a:pPr>
                <a:defRPr/>
              </a:pPr>
              <a:t>27/06/2021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1EA18-7F88-4FFA-8B6D-405A78712E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9F2D7-C52A-4E9A-B95F-8AD9FDFC14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2892BE-30D7-9D41-AA2D-F5D9FF95D4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B14203-A38C-4063-820D-F75DBDB43E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D02AC-A623-4BE3-A310-D7DEE71A0B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89C32-3449-4D47-A527-A6CE48D64212}" type="datetimeFigureOut">
              <a:rPr lang="en-GB"/>
              <a:pPr>
                <a:defRPr/>
              </a:pPr>
              <a:t>27/06/2021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4B897C-F7A8-4CDD-84FF-DDEA0E007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F5CDFC-B1C2-4AD7-9C88-60C7ACD4E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14D51-9450-4EEE-9A05-3AE353607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3C1E7-ABB8-4792-8802-82519A762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FAC687-332C-B044-962C-7A884FEAB31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D5BAFF-9494-094C-8E85-A96669612F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2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DDD97FA-4F42-F24C-9F0C-14C652C6141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40D7791-17BF-D04B-8346-33025FF6F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FDF18A6-A0D8-694A-9972-DF942DF084D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711545-364F-1644-9E0B-322CD979E45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DBD4DBB-0BAC-524B-A58E-15A418F06CB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BF9D2F-C0DB-6849-ABF1-5C8FD5854A9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C8D6A-963A-6A4B-88A0-5892CD54E6B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4C7D3AF-7763-9046-9523-0A0768E93DE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9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62D567-15F7-1C4C-BB03-74195B44D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AAEC25-706E-9148-9ABE-F4A513A07E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43F290-3229-C54A-B093-92BD3CD35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D4DF3212-9A8B-034D-A58E-0E4E2880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winkl" pitchFamily="2" charset="77"/>
              </a:rPr>
              <a:t>A Good Sport in Action</a:t>
            </a:r>
            <a:endParaRPr lang="en-GB" altLang="en-US" sz="3600" dirty="0">
              <a:latin typeface="Twinkl" pitchFamily="2" charset="77"/>
            </a:endParaRPr>
          </a:p>
        </p:txBody>
      </p:sp>
      <p:sp>
        <p:nvSpPr>
          <p:cNvPr id="17411" name="Rectangle 12">
            <a:extLst>
              <a:ext uri="{FF2B5EF4-FFF2-40B4-BE49-F238E27FC236}">
                <a16:creationId xmlns:a16="http://schemas.microsoft.com/office/drawing/2014/main" id="{0D5D7818-F23D-2A4D-80DA-B1E865600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31972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During the London Marathon, Matthew Rees from Swansea Harriers forgot about focusing on his own personal time to stop and help a complete stranger over the line.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1489767A-DB9A-D146-AEEB-07C99F74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514475"/>
            <a:ext cx="2743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FF69E858-1DF0-C54D-89FF-AC65A246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Time for Reflection…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18435" name="Rectangle 12">
            <a:extLst>
              <a:ext uri="{FF2B5EF4-FFF2-40B4-BE49-F238E27FC236}">
                <a16:creationId xmlns:a16="http://schemas.microsoft.com/office/drawing/2014/main" id="{46AE2C53-1020-334F-AB20-AA747F1A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Rudyard Kipling’s quote from the poem ‘If’ 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“If you can meet with Triumph and Disaster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 treat those two impostors just the same”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What does this mean?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D70D5CAF-164E-9349-A911-5B5CC7C6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565525"/>
            <a:ext cx="45180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8DDDC430-1AF6-D54A-9D8D-4E36312D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How Does a ‘Sore Loser’ Behave?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D87D5-3921-442A-BC06-CDBF2FC713B4}"/>
              </a:ext>
            </a:extLst>
          </p:cNvPr>
          <p:cNvSpPr/>
          <p:nvPr/>
        </p:nvSpPr>
        <p:spPr>
          <a:xfrm>
            <a:off x="909638" y="2827338"/>
            <a:ext cx="1609725" cy="701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2FC11-9F6D-8941-94A3-3E45B4A4F3CB}"/>
              </a:ext>
            </a:extLst>
          </p:cNvPr>
          <p:cNvSpPr>
            <a:spLocks/>
          </p:cNvSpPr>
          <p:nvPr/>
        </p:nvSpPr>
        <p:spPr bwMode="auto">
          <a:xfrm>
            <a:off x="976313" y="2792413"/>
            <a:ext cx="1457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Gloating if they win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C82C9-1EEB-4899-9AF0-DD278BCD8E39}"/>
              </a:ext>
            </a:extLst>
          </p:cNvPr>
          <p:cNvSpPr/>
          <p:nvPr/>
        </p:nvSpPr>
        <p:spPr>
          <a:xfrm>
            <a:off x="3382963" y="2827338"/>
            <a:ext cx="2357437" cy="701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F2491A-4483-5949-8752-96BEE4093787}"/>
              </a:ext>
            </a:extLst>
          </p:cNvPr>
          <p:cNvSpPr>
            <a:spLocks/>
          </p:cNvSpPr>
          <p:nvPr/>
        </p:nvSpPr>
        <p:spPr bwMode="auto">
          <a:xfrm>
            <a:off x="3382963" y="2792413"/>
            <a:ext cx="2355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thinking about themselves winning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ABBD64-ADA0-4EAD-BD96-027705E6072B}"/>
              </a:ext>
            </a:extLst>
          </p:cNvPr>
          <p:cNvSpPr/>
          <p:nvPr/>
        </p:nvSpPr>
        <p:spPr>
          <a:xfrm>
            <a:off x="827088" y="5213350"/>
            <a:ext cx="1765300" cy="701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BC32B-858A-F744-9AC8-22B76DC91877}"/>
              </a:ext>
            </a:extLst>
          </p:cNvPr>
          <p:cNvSpPr>
            <a:spLocks/>
          </p:cNvSpPr>
          <p:nvPr/>
        </p:nvSpPr>
        <p:spPr bwMode="auto">
          <a:xfrm>
            <a:off x="869950" y="5178425"/>
            <a:ext cx="1714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grumpy if they lose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A5E866-56FF-4201-BA4A-989618597F50}"/>
              </a:ext>
            </a:extLst>
          </p:cNvPr>
          <p:cNvSpPr/>
          <p:nvPr/>
        </p:nvSpPr>
        <p:spPr>
          <a:xfrm>
            <a:off x="6469063" y="2805113"/>
            <a:ext cx="1919287" cy="9175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5D380-6BE6-AA4A-A546-A3A7019A09F6}"/>
              </a:ext>
            </a:extLst>
          </p:cNvPr>
          <p:cNvSpPr>
            <a:spLocks/>
          </p:cNvSpPr>
          <p:nvPr/>
        </p:nvSpPr>
        <p:spPr bwMode="auto">
          <a:xfrm>
            <a:off x="6469063" y="2738438"/>
            <a:ext cx="191928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enjoying the game if they are winning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453B50-28AC-4CFC-9DE3-56DAFB155390}"/>
              </a:ext>
            </a:extLst>
          </p:cNvPr>
          <p:cNvSpPr/>
          <p:nvPr/>
        </p:nvSpPr>
        <p:spPr>
          <a:xfrm>
            <a:off x="6659563" y="5213350"/>
            <a:ext cx="1611312" cy="701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045760-9FC8-7843-9037-C26FD34C2C2B}"/>
              </a:ext>
            </a:extLst>
          </p:cNvPr>
          <p:cNvSpPr>
            <a:spLocks/>
          </p:cNvSpPr>
          <p:nvPr/>
        </p:nvSpPr>
        <p:spPr bwMode="auto">
          <a:xfrm>
            <a:off x="6673850" y="5178425"/>
            <a:ext cx="1609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hurtful to others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78D935-B19A-4F8D-9ED1-09A8497FB42D}"/>
              </a:ext>
            </a:extLst>
          </p:cNvPr>
          <p:cNvSpPr/>
          <p:nvPr/>
        </p:nvSpPr>
        <p:spPr>
          <a:xfrm>
            <a:off x="3486150" y="5213350"/>
            <a:ext cx="2149475" cy="701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FEC3C3-709E-7A46-BCF8-96DB92AB3C02}"/>
              </a:ext>
            </a:extLst>
          </p:cNvPr>
          <p:cNvSpPr>
            <a:spLocks/>
          </p:cNvSpPr>
          <p:nvPr/>
        </p:nvSpPr>
        <p:spPr bwMode="auto">
          <a:xfrm>
            <a:off x="3509963" y="5178425"/>
            <a:ext cx="2085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Not helping others achieve or score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CEE77E-2B68-4845-9363-0769C118E77F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616075"/>
            <a:ext cx="1304925" cy="1108075"/>
            <a:chOff x="1062318" y="1616535"/>
            <a:chExt cx="1304364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38469A-3DF5-4F73-8D74-5F5550DAD632}"/>
                </a:ext>
              </a:extLst>
            </p:cNvPr>
            <p:cNvSpPr/>
            <p:nvPr/>
          </p:nvSpPr>
          <p:spPr>
            <a:xfrm>
              <a:off x="1062318" y="1694317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8" name="TextBox 10">
              <a:extLst>
                <a:ext uri="{FF2B5EF4-FFF2-40B4-BE49-F238E27FC236}">
                  <a16:creationId xmlns:a16="http://schemas.microsoft.com/office/drawing/2014/main" id="{B2367743-115C-2645-AB92-07B8BCDFE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658" y="1616535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3E886-4A54-F949-975B-C75E346C9628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1616075"/>
            <a:ext cx="1304925" cy="1108075"/>
            <a:chOff x="3909079" y="1616755"/>
            <a:chExt cx="1304364" cy="1107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28099D-8A0E-45C5-9412-9EA94CA0B092}"/>
                </a:ext>
              </a:extLst>
            </p:cNvPr>
            <p:cNvSpPr/>
            <p:nvPr/>
          </p:nvSpPr>
          <p:spPr>
            <a:xfrm>
              <a:off x="3909079" y="1707237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6" name="TextBox 37">
              <a:extLst>
                <a:ext uri="{FF2B5EF4-FFF2-40B4-BE49-F238E27FC236}">
                  <a16:creationId xmlns:a16="http://schemas.microsoft.com/office/drawing/2014/main" id="{A20FB87A-A725-B04A-8472-8BB1B4810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1052" y="1616755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8A10C5-1B57-074D-A0D4-08761B2DE521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619250"/>
            <a:ext cx="1303338" cy="1108075"/>
            <a:chOff x="6755839" y="1618637"/>
            <a:chExt cx="1304364" cy="1107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4E4189-C659-47A4-8841-2A6AD34281CC}"/>
                </a:ext>
              </a:extLst>
            </p:cNvPr>
            <p:cNvSpPr/>
            <p:nvPr/>
          </p:nvSpPr>
          <p:spPr>
            <a:xfrm>
              <a:off x="6755839" y="1709119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44" name="TextBox 38">
              <a:extLst>
                <a:ext uri="{FF2B5EF4-FFF2-40B4-BE49-F238E27FC236}">
                  <a16:creationId xmlns:a16="http://schemas.microsoft.com/office/drawing/2014/main" id="{964996CB-DBF5-F446-A64F-1922C00F1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7795" y="161863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08DD25-9922-C844-B133-DE908C8FACC4}"/>
              </a:ext>
            </a:extLst>
          </p:cNvPr>
          <p:cNvGrpSpPr>
            <a:grpSpLocks/>
          </p:cNvGrpSpPr>
          <p:nvPr/>
        </p:nvGrpSpPr>
        <p:grpSpPr bwMode="auto">
          <a:xfrm>
            <a:off x="1027113" y="4017963"/>
            <a:ext cx="1303337" cy="1108075"/>
            <a:chOff x="1026635" y="4018121"/>
            <a:chExt cx="1304364" cy="11079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841BA6-387E-4967-949E-A502044611DB}"/>
                </a:ext>
              </a:extLst>
            </p:cNvPr>
            <p:cNvSpPr/>
            <p:nvPr/>
          </p:nvSpPr>
          <p:spPr>
            <a:xfrm>
              <a:off x="1026635" y="4080029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2" name="TextBox 39">
              <a:extLst>
                <a:ext uri="{FF2B5EF4-FFF2-40B4-BE49-F238E27FC236}">
                  <a16:creationId xmlns:a16="http://schemas.microsoft.com/office/drawing/2014/main" id="{6C1299D5-8B08-C34B-AB1A-78A85FD82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532" y="4018121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E13D1F-B613-C44C-991F-5946A3ED2AB2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3992563"/>
            <a:ext cx="1304925" cy="1108075"/>
            <a:chOff x="3919818" y="3992597"/>
            <a:chExt cx="1304364" cy="11079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F5323-0967-42BA-B99D-11F39DE9911A}"/>
                </a:ext>
              </a:extLst>
            </p:cNvPr>
            <p:cNvSpPr/>
            <p:nvPr/>
          </p:nvSpPr>
          <p:spPr>
            <a:xfrm>
              <a:off x="3919818" y="4079903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0" name="TextBox 40">
              <a:extLst>
                <a:ext uri="{FF2B5EF4-FFF2-40B4-BE49-F238E27FC236}">
                  <a16:creationId xmlns:a16="http://schemas.microsoft.com/office/drawing/2014/main" id="{F4A66812-4925-A047-8273-A946F7261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1052" y="399259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6751DE-C56C-A943-BD74-0A9D2FBA41FB}"/>
              </a:ext>
            </a:extLst>
          </p:cNvPr>
          <p:cNvGrpSpPr>
            <a:grpSpLocks/>
          </p:cNvGrpSpPr>
          <p:nvPr/>
        </p:nvGrpSpPr>
        <p:grpSpPr bwMode="auto">
          <a:xfrm>
            <a:off x="6813550" y="3992563"/>
            <a:ext cx="1303338" cy="1108075"/>
            <a:chOff x="6813000" y="3992597"/>
            <a:chExt cx="1304364" cy="110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380D7B-B220-40EE-B38B-6903F8266DE6}"/>
                </a:ext>
              </a:extLst>
            </p:cNvPr>
            <p:cNvSpPr/>
            <p:nvPr/>
          </p:nvSpPr>
          <p:spPr>
            <a:xfrm>
              <a:off x="6813000" y="4079903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8" name="TextBox 41">
              <a:extLst>
                <a:ext uri="{FF2B5EF4-FFF2-40B4-BE49-F238E27FC236}">
                  <a16:creationId xmlns:a16="http://schemas.microsoft.com/office/drawing/2014/main" id="{B10B77AD-837C-E94B-AEAD-26EF00390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042" y="399259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ACD87EC6-034F-7B49-A1CB-0A8BD7B8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How Does a ‘Sore Loser’ Feel?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E2FEB-3417-4917-AA00-AC2745C69C64}"/>
              </a:ext>
            </a:extLst>
          </p:cNvPr>
          <p:cNvSpPr/>
          <p:nvPr/>
        </p:nvSpPr>
        <p:spPr>
          <a:xfrm>
            <a:off x="909638" y="2674938"/>
            <a:ext cx="1609725" cy="601662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F539A-58AB-8245-9387-4E73EB8F3A8E}"/>
              </a:ext>
            </a:extLst>
          </p:cNvPr>
          <p:cNvSpPr>
            <a:spLocks/>
          </p:cNvSpPr>
          <p:nvPr/>
        </p:nvSpPr>
        <p:spPr bwMode="auto">
          <a:xfrm>
            <a:off x="909638" y="2763838"/>
            <a:ext cx="1609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Sad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4142D-42B2-45EB-B521-F68BFA43ADA3}"/>
              </a:ext>
            </a:extLst>
          </p:cNvPr>
          <p:cNvSpPr/>
          <p:nvPr/>
        </p:nvSpPr>
        <p:spPr>
          <a:xfrm>
            <a:off x="3617913" y="2674938"/>
            <a:ext cx="1895475" cy="601662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5628E4-A9E0-854E-82DA-75987043FB3B}"/>
              </a:ext>
            </a:extLst>
          </p:cNvPr>
          <p:cNvSpPr>
            <a:spLocks/>
          </p:cNvSpPr>
          <p:nvPr/>
        </p:nvSpPr>
        <p:spPr bwMode="auto">
          <a:xfrm>
            <a:off x="3711575" y="2728913"/>
            <a:ext cx="16938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Determined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A8C10C-D82A-49DC-A17E-BB06EE1406E5}"/>
              </a:ext>
            </a:extLst>
          </p:cNvPr>
          <p:cNvSpPr/>
          <p:nvPr/>
        </p:nvSpPr>
        <p:spPr>
          <a:xfrm>
            <a:off x="827088" y="4560888"/>
            <a:ext cx="1765300" cy="574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D5ABBC-9EE0-444F-B5AC-2A8059C933D9}"/>
              </a:ext>
            </a:extLst>
          </p:cNvPr>
          <p:cNvSpPr>
            <a:spLocks/>
          </p:cNvSpPr>
          <p:nvPr/>
        </p:nvSpPr>
        <p:spPr bwMode="auto">
          <a:xfrm>
            <a:off x="909638" y="4600575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Angry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D3D8E9-FB86-4DBB-BDC4-32292DD329D4}"/>
              </a:ext>
            </a:extLst>
          </p:cNvPr>
          <p:cNvSpPr/>
          <p:nvPr/>
        </p:nvSpPr>
        <p:spPr>
          <a:xfrm>
            <a:off x="6519863" y="2679700"/>
            <a:ext cx="1776412" cy="598488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77FADD-E7AA-CE44-A376-CF57F9B657E8}"/>
              </a:ext>
            </a:extLst>
          </p:cNvPr>
          <p:cNvSpPr>
            <a:spLocks/>
          </p:cNvSpPr>
          <p:nvPr/>
        </p:nvSpPr>
        <p:spPr bwMode="auto">
          <a:xfrm>
            <a:off x="6637338" y="2730500"/>
            <a:ext cx="15065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Boastful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BDCB66-4613-455C-B240-C9062A5CCBBF}"/>
              </a:ext>
            </a:extLst>
          </p:cNvPr>
          <p:cNvSpPr/>
          <p:nvPr/>
        </p:nvSpPr>
        <p:spPr>
          <a:xfrm>
            <a:off x="6519863" y="4560888"/>
            <a:ext cx="1776412" cy="574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49258-BB43-8A43-9815-B27BE4F556B5}"/>
              </a:ext>
            </a:extLst>
          </p:cNvPr>
          <p:cNvSpPr>
            <a:spLocks/>
          </p:cNvSpPr>
          <p:nvPr/>
        </p:nvSpPr>
        <p:spPr bwMode="auto">
          <a:xfrm>
            <a:off x="6756400" y="4600575"/>
            <a:ext cx="1303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Mean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AD7683-8CFC-414B-B973-1487344E7E96}"/>
              </a:ext>
            </a:extLst>
          </p:cNvPr>
          <p:cNvSpPr/>
          <p:nvPr/>
        </p:nvSpPr>
        <p:spPr>
          <a:xfrm>
            <a:off x="3617913" y="4560888"/>
            <a:ext cx="1895475" cy="574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92734-958F-374B-A6B2-CB1900D7FDD5}"/>
              </a:ext>
            </a:extLst>
          </p:cNvPr>
          <p:cNvSpPr>
            <a:spLocks/>
          </p:cNvSpPr>
          <p:nvPr/>
        </p:nvSpPr>
        <p:spPr bwMode="auto">
          <a:xfrm>
            <a:off x="3908425" y="4600575"/>
            <a:ext cx="1304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Grumpy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2A2151-1F77-164B-881B-5A207DB2605E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465263"/>
            <a:ext cx="1304925" cy="1108075"/>
            <a:chOff x="1062318" y="1464698"/>
            <a:chExt cx="1304364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000A7B-2B13-435A-A328-286E031D50FB}"/>
                </a:ext>
              </a:extLst>
            </p:cNvPr>
            <p:cNvSpPr/>
            <p:nvPr/>
          </p:nvSpPr>
          <p:spPr>
            <a:xfrm>
              <a:off x="1062318" y="1542479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7" name="TextBox 10">
              <a:extLst>
                <a:ext uri="{FF2B5EF4-FFF2-40B4-BE49-F238E27FC236}">
                  <a16:creationId xmlns:a16="http://schemas.microsoft.com/office/drawing/2014/main" id="{E3857D43-571C-1349-850F-3FED14048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658" y="1464698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727CF8-DEDD-6647-99A2-72EEF3864476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1401763"/>
            <a:ext cx="1304925" cy="1108075"/>
            <a:chOff x="3909079" y="1401399"/>
            <a:chExt cx="1304364" cy="1107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DD4AB9-7A4D-4E1E-B237-65C5B81A4857}"/>
                </a:ext>
              </a:extLst>
            </p:cNvPr>
            <p:cNvSpPr/>
            <p:nvPr/>
          </p:nvSpPr>
          <p:spPr>
            <a:xfrm>
              <a:off x="3909079" y="1491880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5" name="TextBox 37">
              <a:extLst>
                <a:ext uri="{FF2B5EF4-FFF2-40B4-BE49-F238E27FC236}">
                  <a16:creationId xmlns:a16="http://schemas.microsoft.com/office/drawing/2014/main" id="{DE3398DC-57A6-BD4D-B4CD-6BC52E3D7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1052" y="1401399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DD99E8-9EE6-2B48-A784-582CE572603D}"/>
              </a:ext>
            </a:extLst>
          </p:cNvPr>
          <p:cNvGrpSpPr>
            <a:grpSpLocks/>
          </p:cNvGrpSpPr>
          <p:nvPr/>
        </p:nvGrpSpPr>
        <p:grpSpPr bwMode="auto">
          <a:xfrm>
            <a:off x="6756400" y="1401763"/>
            <a:ext cx="1303338" cy="1108075"/>
            <a:chOff x="6755839" y="1401399"/>
            <a:chExt cx="1304364" cy="1107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932610-26E1-4FA5-8EDA-CDB0DD24F0B5}"/>
                </a:ext>
              </a:extLst>
            </p:cNvPr>
            <p:cNvSpPr/>
            <p:nvPr/>
          </p:nvSpPr>
          <p:spPr>
            <a:xfrm>
              <a:off x="6755839" y="1491880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73" name="TextBox 38">
              <a:extLst>
                <a:ext uri="{FF2B5EF4-FFF2-40B4-BE49-F238E27FC236}">
                  <a16:creationId xmlns:a16="http://schemas.microsoft.com/office/drawing/2014/main" id="{6F8813E5-0B4B-3C47-8BE2-064A58888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7795" y="1401399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ADBB3F-1F7A-914A-9B80-EA561BE61514}"/>
              </a:ext>
            </a:extLst>
          </p:cNvPr>
          <p:cNvGrpSpPr>
            <a:grpSpLocks/>
          </p:cNvGrpSpPr>
          <p:nvPr/>
        </p:nvGrpSpPr>
        <p:grpSpPr bwMode="auto">
          <a:xfrm>
            <a:off x="1027113" y="3367088"/>
            <a:ext cx="1303337" cy="1108075"/>
            <a:chOff x="1026635" y="3366677"/>
            <a:chExt cx="1304364" cy="11079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8F5583-B84F-45D0-9450-7CCABD4719DC}"/>
                </a:ext>
              </a:extLst>
            </p:cNvPr>
            <p:cNvSpPr/>
            <p:nvPr/>
          </p:nvSpPr>
          <p:spPr>
            <a:xfrm>
              <a:off x="1026635" y="3428585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1" name="TextBox 39">
              <a:extLst>
                <a:ext uri="{FF2B5EF4-FFF2-40B4-BE49-F238E27FC236}">
                  <a16:creationId xmlns:a16="http://schemas.microsoft.com/office/drawing/2014/main" id="{E3FC5E26-E5D8-1B49-910D-4A3A75C2D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532" y="336667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80146-92BA-8F4B-9D57-BCD733F0E6CE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3341688"/>
            <a:ext cx="1304925" cy="1108075"/>
            <a:chOff x="3919818" y="3341153"/>
            <a:chExt cx="1304364" cy="11079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074109-B7A6-4971-BD43-EA8B557A3BC8}"/>
                </a:ext>
              </a:extLst>
            </p:cNvPr>
            <p:cNvSpPr/>
            <p:nvPr/>
          </p:nvSpPr>
          <p:spPr>
            <a:xfrm>
              <a:off x="3919818" y="3428459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9" name="TextBox 40">
              <a:extLst>
                <a:ext uri="{FF2B5EF4-FFF2-40B4-BE49-F238E27FC236}">
                  <a16:creationId xmlns:a16="http://schemas.microsoft.com/office/drawing/2014/main" id="{D7F78356-D40D-E24D-AB7A-236E6B729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1052" y="3341153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026A49-A405-DF45-AD83-4D82F21CF483}"/>
              </a:ext>
            </a:extLst>
          </p:cNvPr>
          <p:cNvGrpSpPr>
            <a:grpSpLocks/>
          </p:cNvGrpSpPr>
          <p:nvPr/>
        </p:nvGrpSpPr>
        <p:grpSpPr bwMode="auto">
          <a:xfrm>
            <a:off x="6813550" y="3341688"/>
            <a:ext cx="1303338" cy="1108075"/>
            <a:chOff x="6813000" y="3341153"/>
            <a:chExt cx="1304364" cy="11079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4EBEAC-3E17-43EB-9A73-65FA4BCBC32B}"/>
                </a:ext>
              </a:extLst>
            </p:cNvPr>
            <p:cNvSpPr/>
            <p:nvPr/>
          </p:nvSpPr>
          <p:spPr>
            <a:xfrm>
              <a:off x="6813000" y="3428459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7" name="TextBox 41">
              <a:extLst>
                <a:ext uri="{FF2B5EF4-FFF2-40B4-BE49-F238E27FC236}">
                  <a16:creationId xmlns:a16="http://schemas.microsoft.com/office/drawing/2014/main" id="{53069E51-809A-2648-979E-E4391C171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042" y="3341153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805B56-95BF-AB43-8C17-33CC452070B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5527675"/>
            <a:ext cx="1539875" cy="487363"/>
            <a:chOff x="826635" y="5528198"/>
            <a:chExt cx="1540047" cy="4863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5EA02FE-2BF7-4B30-AE50-8B5E12E9D43C}"/>
                </a:ext>
              </a:extLst>
            </p:cNvPr>
            <p:cNvSpPr/>
            <p:nvPr/>
          </p:nvSpPr>
          <p:spPr>
            <a:xfrm>
              <a:off x="826635" y="5528198"/>
              <a:ext cx="1540047" cy="48634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5" name="TextBox 42">
              <a:extLst>
                <a:ext uri="{FF2B5EF4-FFF2-40B4-BE49-F238E27FC236}">
                  <a16:creationId xmlns:a16="http://schemas.microsoft.com/office/drawing/2014/main" id="{33797C4E-4D98-C746-B185-FF233860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36" y="5539352"/>
              <a:ext cx="15043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The result?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AB58BCA-99CB-4CF0-B400-2A961ACFDF36}"/>
              </a:ext>
            </a:extLst>
          </p:cNvPr>
          <p:cNvSpPr/>
          <p:nvPr/>
        </p:nvSpPr>
        <p:spPr>
          <a:xfrm>
            <a:off x="2519363" y="5389563"/>
            <a:ext cx="5868987" cy="68262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984A86-993C-D949-9F74-A1A2719E1556}"/>
              </a:ext>
            </a:extLst>
          </p:cNvPr>
          <p:cNvSpPr>
            <a:spLocks/>
          </p:cNvSpPr>
          <p:nvPr/>
        </p:nvSpPr>
        <p:spPr bwMode="auto">
          <a:xfrm>
            <a:off x="2592388" y="5351463"/>
            <a:ext cx="57038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don’t feel good or happy about yourself if you are a ‘sore loser’.</a:t>
            </a:r>
            <a:endParaRPr lang="en-GB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build="allAtOnce"/>
      <p:bldP spid="23" grpId="0" build="allAtOnce"/>
      <p:bldP spid="27" grpId="0" build="allAtOnce"/>
      <p:bldP spid="31" grpId="0" build="allAtOnce"/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025926A2-2F74-084B-86BE-B3DB2466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639763"/>
            <a:ext cx="6769100" cy="995362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latin typeface="Twinkl" pitchFamily="2" charset="77"/>
              </a:rPr>
              <a:t>What Does Being a ‘Good Sport’ Mean?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2A7B5B-A8F7-4E6D-BE5C-B710E4592B0C}"/>
              </a:ext>
            </a:extLst>
          </p:cNvPr>
          <p:cNvSpPr/>
          <p:nvPr/>
        </p:nvSpPr>
        <p:spPr>
          <a:xfrm>
            <a:off x="776288" y="3013075"/>
            <a:ext cx="1862137" cy="450850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8BE02-FF48-8F40-B7EA-17DAC0DF4853}"/>
              </a:ext>
            </a:extLst>
          </p:cNvPr>
          <p:cNvSpPr>
            <a:spLocks/>
          </p:cNvSpPr>
          <p:nvPr/>
        </p:nvSpPr>
        <p:spPr bwMode="auto">
          <a:xfrm>
            <a:off x="776288" y="2989263"/>
            <a:ext cx="18621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cheerful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5C52A-CE9E-4259-8BDE-E196DC563A6E}"/>
              </a:ext>
            </a:extLst>
          </p:cNvPr>
          <p:cNvSpPr/>
          <p:nvPr/>
        </p:nvSpPr>
        <p:spPr>
          <a:xfrm>
            <a:off x="6616700" y="3032125"/>
            <a:ext cx="1771650" cy="164782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2693FF-97FD-5946-A542-F9F2A50110E0}"/>
              </a:ext>
            </a:extLst>
          </p:cNvPr>
          <p:cNvSpPr>
            <a:spLocks/>
          </p:cNvSpPr>
          <p:nvPr/>
        </p:nvSpPr>
        <p:spPr bwMode="auto">
          <a:xfrm>
            <a:off x="6616700" y="3036888"/>
            <a:ext cx="17716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Saying ‘well done’ to others when they have finished their activity.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4237-407D-F84D-83CF-57AD54CCE005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1814513"/>
            <a:ext cx="1303337" cy="1108075"/>
            <a:chOff x="1048798" y="1814202"/>
            <a:chExt cx="1304364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EE36D4-0C53-4BF0-ABE6-6E0421CB1242}"/>
                </a:ext>
              </a:extLst>
            </p:cNvPr>
            <p:cNvSpPr/>
            <p:nvPr/>
          </p:nvSpPr>
          <p:spPr>
            <a:xfrm>
              <a:off x="1048798" y="1891983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01" name="TextBox 10">
              <a:extLst>
                <a:ext uri="{FF2B5EF4-FFF2-40B4-BE49-F238E27FC236}">
                  <a16:creationId xmlns:a16="http://schemas.microsoft.com/office/drawing/2014/main" id="{B86FCAEA-D1DB-C64E-A474-158F4F2AE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9138" y="1814202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3541C4-F20B-4A4D-A8E5-A5E1312B100C}"/>
              </a:ext>
            </a:extLst>
          </p:cNvPr>
          <p:cNvGrpSpPr>
            <a:grpSpLocks/>
          </p:cNvGrpSpPr>
          <p:nvPr/>
        </p:nvGrpSpPr>
        <p:grpSpPr bwMode="auto">
          <a:xfrm>
            <a:off x="6850063" y="1816100"/>
            <a:ext cx="1304925" cy="1108075"/>
            <a:chOff x="6850632" y="1815524"/>
            <a:chExt cx="1304364" cy="1107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C95E5E-8F64-4D80-978E-947C9722ADF3}"/>
                </a:ext>
              </a:extLst>
            </p:cNvPr>
            <p:cNvSpPr/>
            <p:nvPr/>
          </p:nvSpPr>
          <p:spPr>
            <a:xfrm>
              <a:off x="6850632" y="1906006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99" name="TextBox 38">
              <a:extLst>
                <a:ext uri="{FF2B5EF4-FFF2-40B4-BE49-F238E27FC236}">
                  <a16:creationId xmlns:a16="http://schemas.microsoft.com/office/drawing/2014/main" id="{948545C9-C6C9-5B47-8013-458274F06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2588" y="1815524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ADF2AD3-AFEF-4EF2-A63B-E8FE6923AD0A}"/>
              </a:ext>
            </a:extLst>
          </p:cNvPr>
          <p:cNvSpPr/>
          <p:nvPr/>
        </p:nvSpPr>
        <p:spPr>
          <a:xfrm>
            <a:off x="763588" y="4992688"/>
            <a:ext cx="1266825" cy="768350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C246D0A-4015-C444-A278-4A8EF27DB7BC}"/>
              </a:ext>
            </a:extLst>
          </p:cNvPr>
          <p:cNvSpPr>
            <a:spLocks/>
          </p:cNvSpPr>
          <p:nvPr/>
        </p:nvSpPr>
        <p:spPr bwMode="auto">
          <a:xfrm>
            <a:off x="763588" y="4967288"/>
            <a:ext cx="1238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Playing as a team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226634-836B-CE4D-8758-566F22F525F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57613"/>
            <a:ext cx="1304925" cy="1108075"/>
            <a:chOff x="756326" y="3757687"/>
            <a:chExt cx="1304364" cy="11079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74B420-304C-4583-943A-AA07FE7DA4F4}"/>
                </a:ext>
              </a:extLst>
            </p:cNvPr>
            <p:cNvSpPr/>
            <p:nvPr/>
          </p:nvSpPr>
          <p:spPr>
            <a:xfrm>
              <a:off x="756326" y="3835468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97" name="TextBox 45">
              <a:extLst>
                <a:ext uri="{FF2B5EF4-FFF2-40B4-BE49-F238E27FC236}">
                  <a16:creationId xmlns:a16="http://schemas.microsoft.com/office/drawing/2014/main" id="{81ADBA47-F927-C240-B3F2-83EDAE0A0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666" y="375768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5AA5B-C242-48F9-B554-D04767D181A4}"/>
              </a:ext>
            </a:extLst>
          </p:cNvPr>
          <p:cNvSpPr/>
          <p:nvPr/>
        </p:nvSpPr>
        <p:spPr>
          <a:xfrm>
            <a:off x="2359025" y="5473700"/>
            <a:ext cx="2127250" cy="630238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57B35F-7E61-A24D-B27C-6C30CB786FBA}"/>
              </a:ext>
            </a:extLst>
          </p:cNvPr>
          <p:cNvSpPr>
            <a:spLocks/>
          </p:cNvSpPr>
          <p:nvPr/>
        </p:nvSpPr>
        <p:spPr bwMode="auto">
          <a:xfrm>
            <a:off x="2359025" y="5264150"/>
            <a:ext cx="2074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Not being grumpy if you lose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2DBFF-CB06-F545-8848-14F26C790C57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4262438"/>
            <a:ext cx="1304925" cy="1108075"/>
            <a:chOff x="2713794" y="4262486"/>
            <a:chExt cx="1304364" cy="11079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CBA074-F304-4242-98FB-8C87211CF77F}"/>
                </a:ext>
              </a:extLst>
            </p:cNvPr>
            <p:cNvSpPr/>
            <p:nvPr/>
          </p:nvSpPr>
          <p:spPr>
            <a:xfrm>
              <a:off x="2713794" y="4340267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95" name="TextBox 50">
              <a:extLst>
                <a:ext uri="{FF2B5EF4-FFF2-40B4-BE49-F238E27FC236}">
                  <a16:creationId xmlns:a16="http://schemas.microsoft.com/office/drawing/2014/main" id="{1692DE3A-07B2-AB40-9156-4A41B04F7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134" y="4262486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B353A88-2D87-4D28-AD6D-4788FF8C52FC}"/>
              </a:ext>
            </a:extLst>
          </p:cNvPr>
          <p:cNvSpPr/>
          <p:nvPr/>
        </p:nvSpPr>
        <p:spPr>
          <a:xfrm>
            <a:off x="2909888" y="3013075"/>
            <a:ext cx="1862137" cy="450850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C3BB90-F16C-4946-80AB-36DF26DB320B}"/>
              </a:ext>
            </a:extLst>
          </p:cNvPr>
          <p:cNvSpPr>
            <a:spLocks/>
          </p:cNvSpPr>
          <p:nvPr/>
        </p:nvSpPr>
        <p:spPr bwMode="auto">
          <a:xfrm>
            <a:off x="2909888" y="2989263"/>
            <a:ext cx="18621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Trying hard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177F69-ED77-8141-9407-6018B32B839E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1814513"/>
            <a:ext cx="1303337" cy="1108075"/>
            <a:chOff x="3182531" y="1814202"/>
            <a:chExt cx="1304364" cy="110799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4E92F3C-EDF0-4C33-BEB0-CADBA6C0F90C}"/>
                </a:ext>
              </a:extLst>
            </p:cNvPr>
            <p:cNvSpPr/>
            <p:nvPr/>
          </p:nvSpPr>
          <p:spPr>
            <a:xfrm>
              <a:off x="3182531" y="1891983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93" name="TextBox 63">
              <a:extLst>
                <a:ext uri="{FF2B5EF4-FFF2-40B4-BE49-F238E27FC236}">
                  <a16:creationId xmlns:a16="http://schemas.microsoft.com/office/drawing/2014/main" id="{E5BA694D-D2D8-084C-A276-23A4E17F6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871" y="1814202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504B73C-4824-46E0-8BC3-24BB07DF6F48}"/>
              </a:ext>
            </a:extLst>
          </p:cNvPr>
          <p:cNvSpPr/>
          <p:nvPr/>
        </p:nvSpPr>
        <p:spPr>
          <a:xfrm>
            <a:off x="4695825" y="5475288"/>
            <a:ext cx="2058988" cy="630237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627FAA-98B2-DD4A-9407-A64E089013E3}"/>
              </a:ext>
            </a:extLst>
          </p:cNvPr>
          <p:cNvSpPr>
            <a:spLocks/>
          </p:cNvSpPr>
          <p:nvPr/>
        </p:nvSpPr>
        <p:spPr bwMode="auto">
          <a:xfrm>
            <a:off x="4772025" y="5403850"/>
            <a:ext cx="18446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Helping others achieve or score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A82827-18E0-1B48-83CC-3BEFB96A2A7E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4264025"/>
            <a:ext cx="1303338" cy="1108075"/>
            <a:chOff x="5050996" y="4263837"/>
            <a:chExt cx="1304364" cy="110799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4384BB9-5699-424E-903C-6FA2541E37B7}"/>
                </a:ext>
              </a:extLst>
            </p:cNvPr>
            <p:cNvSpPr/>
            <p:nvPr/>
          </p:nvSpPr>
          <p:spPr>
            <a:xfrm>
              <a:off x="5050996" y="4341619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91" name="TextBox 68">
              <a:extLst>
                <a:ext uri="{FF2B5EF4-FFF2-40B4-BE49-F238E27FC236}">
                  <a16:creationId xmlns:a16="http://schemas.microsoft.com/office/drawing/2014/main" id="{3678F8E4-2B0F-F844-8617-6624FF10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336" y="426383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2AF9775C-9445-41F0-B599-8E08F64DA9FA}"/>
              </a:ext>
            </a:extLst>
          </p:cNvPr>
          <p:cNvSpPr/>
          <p:nvPr/>
        </p:nvSpPr>
        <p:spPr>
          <a:xfrm>
            <a:off x="4989513" y="3038475"/>
            <a:ext cx="1344612" cy="685800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2B8217-B5C2-5742-A953-EFBC2CA40E62}"/>
              </a:ext>
            </a:extLst>
          </p:cNvPr>
          <p:cNvSpPr>
            <a:spLocks/>
          </p:cNvSpPr>
          <p:nvPr/>
        </p:nvSpPr>
        <p:spPr bwMode="auto">
          <a:xfrm>
            <a:off x="4989513" y="2797175"/>
            <a:ext cx="13446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Enjoying the game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05E13E-A233-E844-ACA9-7D7488231981}"/>
              </a:ext>
            </a:extLst>
          </p:cNvPr>
          <p:cNvGrpSpPr>
            <a:grpSpLocks/>
          </p:cNvGrpSpPr>
          <p:nvPr/>
        </p:nvGrpSpPr>
        <p:grpSpPr bwMode="auto">
          <a:xfrm>
            <a:off x="4976813" y="1812925"/>
            <a:ext cx="1304925" cy="1108075"/>
            <a:chOff x="4977439" y="1812850"/>
            <a:chExt cx="1304364" cy="110799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FBCBB5-A794-438C-9DA7-B54B5A9A602E}"/>
                </a:ext>
              </a:extLst>
            </p:cNvPr>
            <p:cNvSpPr/>
            <p:nvPr/>
          </p:nvSpPr>
          <p:spPr>
            <a:xfrm>
              <a:off x="4977439" y="1890632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9" name="TextBox 82">
              <a:extLst>
                <a:ext uri="{FF2B5EF4-FFF2-40B4-BE49-F238E27FC236}">
                  <a16:creationId xmlns:a16="http://schemas.microsoft.com/office/drawing/2014/main" id="{FB2F55C7-3B93-604D-8AA2-740499217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779" y="1812850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build="allAtOnce"/>
      <p:bldP spid="27" grpId="0"/>
      <p:bldP spid="27" grpId="1"/>
      <p:bldP spid="44" grpId="0"/>
      <p:bldP spid="44" grpId="1"/>
      <p:bldP spid="49" grpId="0"/>
      <p:bldP spid="49" grpId="1"/>
      <p:bldP spid="62" grpId="0"/>
      <p:bldP spid="62" grpId="1"/>
      <p:bldP spid="67" grpId="0"/>
      <p:bldP spid="67" grpId="1"/>
      <p:bldP spid="81" grpId="0"/>
      <p:bldP spid="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4D51DBBB-30C2-AD44-B8BE-0252EC74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How Does a ‘Good Sport’ Feel?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9ECC7-2234-48D3-930B-949B25CCDA57}"/>
              </a:ext>
            </a:extLst>
          </p:cNvPr>
          <p:cNvSpPr/>
          <p:nvPr/>
        </p:nvSpPr>
        <p:spPr>
          <a:xfrm>
            <a:off x="819150" y="2674938"/>
            <a:ext cx="1611313" cy="601662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BF13E-8A39-D840-A3FE-AAFC362BF747}"/>
              </a:ext>
            </a:extLst>
          </p:cNvPr>
          <p:cNvSpPr>
            <a:spLocks/>
          </p:cNvSpPr>
          <p:nvPr/>
        </p:nvSpPr>
        <p:spPr bwMode="auto">
          <a:xfrm>
            <a:off x="819150" y="2728913"/>
            <a:ext cx="16113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Happy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0D0968-FFC0-4FBA-A4A5-B5B215DB866D}"/>
              </a:ext>
            </a:extLst>
          </p:cNvPr>
          <p:cNvSpPr/>
          <p:nvPr/>
        </p:nvSpPr>
        <p:spPr>
          <a:xfrm>
            <a:off x="2705100" y="2674938"/>
            <a:ext cx="1895475" cy="601662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64BAF-8837-1F46-92C2-CB5CB8A4D32B}"/>
              </a:ext>
            </a:extLst>
          </p:cNvPr>
          <p:cNvSpPr>
            <a:spLocks/>
          </p:cNvSpPr>
          <p:nvPr/>
        </p:nvSpPr>
        <p:spPr bwMode="auto">
          <a:xfrm>
            <a:off x="2705100" y="2728913"/>
            <a:ext cx="189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Excited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C1D78C-A93E-4014-B23B-765308ABE5A2}"/>
              </a:ext>
            </a:extLst>
          </p:cNvPr>
          <p:cNvSpPr/>
          <p:nvPr/>
        </p:nvSpPr>
        <p:spPr>
          <a:xfrm>
            <a:off x="711200" y="4575175"/>
            <a:ext cx="2763838" cy="658813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DC03D8-5BEF-4F4B-AECD-5303B814316D}"/>
              </a:ext>
            </a:extLst>
          </p:cNvPr>
          <p:cNvSpPr>
            <a:spLocks/>
          </p:cNvSpPr>
          <p:nvPr/>
        </p:nvSpPr>
        <p:spPr bwMode="auto">
          <a:xfrm>
            <a:off x="711200" y="4516438"/>
            <a:ext cx="27638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Happy to have played whatever the outcome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DD55C2-A7B1-4053-86D6-F57B26A021F6}"/>
              </a:ext>
            </a:extLst>
          </p:cNvPr>
          <p:cNvSpPr/>
          <p:nvPr/>
        </p:nvSpPr>
        <p:spPr>
          <a:xfrm>
            <a:off x="4919663" y="2679700"/>
            <a:ext cx="1778000" cy="598488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9D2CB6-1BB4-2F45-9ED3-358CBEBE9442}"/>
              </a:ext>
            </a:extLst>
          </p:cNvPr>
          <p:cNvSpPr>
            <a:spLocks/>
          </p:cNvSpPr>
          <p:nvPr/>
        </p:nvSpPr>
        <p:spPr bwMode="auto">
          <a:xfrm>
            <a:off x="4919663" y="2730500"/>
            <a:ext cx="1778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Satisfied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AD6BF7-D8CD-4F31-A5B8-1B447782B979}"/>
              </a:ext>
            </a:extLst>
          </p:cNvPr>
          <p:cNvSpPr/>
          <p:nvPr/>
        </p:nvSpPr>
        <p:spPr>
          <a:xfrm>
            <a:off x="3641725" y="4575175"/>
            <a:ext cx="1079500" cy="5746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C3E647-FA1E-5040-AA56-BDCF6DFE98C8}"/>
              </a:ext>
            </a:extLst>
          </p:cNvPr>
          <p:cNvSpPr>
            <a:spLocks/>
          </p:cNvSpPr>
          <p:nvPr/>
        </p:nvSpPr>
        <p:spPr bwMode="auto">
          <a:xfrm>
            <a:off x="3641725" y="4614863"/>
            <a:ext cx="1079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Happy to win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CC0108-1B1B-C74C-9475-7D93721E7ED3}"/>
              </a:ext>
            </a:extLst>
          </p:cNvPr>
          <p:cNvGrpSpPr>
            <a:grpSpLocks/>
          </p:cNvGrpSpPr>
          <p:nvPr/>
        </p:nvGrpSpPr>
        <p:grpSpPr bwMode="auto">
          <a:xfrm>
            <a:off x="973138" y="1465263"/>
            <a:ext cx="1303337" cy="1108075"/>
            <a:chOff x="972511" y="1464698"/>
            <a:chExt cx="1304364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EBDCBD-EF69-492D-B5C1-B126726B8C56}"/>
                </a:ext>
              </a:extLst>
            </p:cNvPr>
            <p:cNvSpPr/>
            <p:nvPr/>
          </p:nvSpPr>
          <p:spPr>
            <a:xfrm>
              <a:off x="972511" y="1542479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30" name="TextBox 10">
              <a:extLst>
                <a:ext uri="{FF2B5EF4-FFF2-40B4-BE49-F238E27FC236}">
                  <a16:creationId xmlns:a16="http://schemas.microsoft.com/office/drawing/2014/main" id="{523C0C8B-AC40-B442-96EA-6EC079F4A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851" y="1464698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D30A9B-F24C-5D4F-9046-D68D85229CB1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1468438"/>
            <a:ext cx="1304925" cy="1108075"/>
            <a:chOff x="2996208" y="1468147"/>
            <a:chExt cx="1304364" cy="1107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F38DC6-BD92-4365-B364-93A3E91BAC69}"/>
                </a:ext>
              </a:extLst>
            </p:cNvPr>
            <p:cNvSpPr/>
            <p:nvPr/>
          </p:nvSpPr>
          <p:spPr>
            <a:xfrm>
              <a:off x="2996208" y="1545928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28" name="TextBox 37">
              <a:extLst>
                <a:ext uri="{FF2B5EF4-FFF2-40B4-BE49-F238E27FC236}">
                  <a16:creationId xmlns:a16="http://schemas.microsoft.com/office/drawing/2014/main" id="{96387734-67C9-0247-A6BC-E727C614A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181" y="146814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2AD4EF-F753-C44E-94A8-237985316EB1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1471613"/>
            <a:ext cx="1304925" cy="1108075"/>
            <a:chOff x="5156982" y="1471737"/>
            <a:chExt cx="1304364" cy="1107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BE9C45-94AB-4ED0-B261-4CA4AC41D6D9}"/>
                </a:ext>
              </a:extLst>
            </p:cNvPr>
            <p:cNvSpPr/>
            <p:nvPr/>
          </p:nvSpPr>
          <p:spPr>
            <a:xfrm>
              <a:off x="5156982" y="1544757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26" name="TextBox 38">
              <a:extLst>
                <a:ext uri="{FF2B5EF4-FFF2-40B4-BE49-F238E27FC236}">
                  <a16:creationId xmlns:a16="http://schemas.microsoft.com/office/drawing/2014/main" id="{5BCDA4D2-77AF-6D44-B97E-A76E4128B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152" y="1471737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F83946-7741-9D43-8686-A6AE0BAB66C6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3381375"/>
            <a:ext cx="1303337" cy="1108075"/>
            <a:chOff x="1678817" y="3381354"/>
            <a:chExt cx="1304364" cy="11079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B0E446-53A2-4A7C-91A1-139B2BA20338}"/>
                </a:ext>
              </a:extLst>
            </p:cNvPr>
            <p:cNvSpPr/>
            <p:nvPr/>
          </p:nvSpPr>
          <p:spPr>
            <a:xfrm>
              <a:off x="1678817" y="3443263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24" name="TextBox 39">
              <a:extLst>
                <a:ext uri="{FF2B5EF4-FFF2-40B4-BE49-F238E27FC236}">
                  <a16:creationId xmlns:a16="http://schemas.microsoft.com/office/drawing/2014/main" id="{C297AE7D-FCF2-024C-A0A5-F666060E3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714" y="3381354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E3EE8F-83E8-8044-B50B-E4D76CF721F3}"/>
              </a:ext>
            </a:extLst>
          </p:cNvPr>
          <p:cNvGrpSpPr>
            <a:grpSpLocks/>
          </p:cNvGrpSpPr>
          <p:nvPr/>
        </p:nvGrpSpPr>
        <p:grpSpPr bwMode="auto">
          <a:xfrm>
            <a:off x="3535363" y="3355975"/>
            <a:ext cx="1304925" cy="1108075"/>
            <a:chOff x="3797982" y="3355830"/>
            <a:chExt cx="1304364" cy="11079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ACF8C3-B52B-4A2B-B49E-DB11B26A62D4}"/>
                </a:ext>
              </a:extLst>
            </p:cNvPr>
            <p:cNvSpPr/>
            <p:nvPr/>
          </p:nvSpPr>
          <p:spPr>
            <a:xfrm>
              <a:off x="3797982" y="3443137"/>
              <a:ext cx="1304364" cy="995291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22" name="TextBox 40">
              <a:extLst>
                <a:ext uri="{FF2B5EF4-FFF2-40B4-BE49-F238E27FC236}">
                  <a16:creationId xmlns:a16="http://schemas.microsoft.com/office/drawing/2014/main" id="{57B473E5-1FA1-2449-A93D-2CD0ECC5E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216" y="3355830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952B8-9BFF-E24F-8DFA-26A25D49DDBF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5527675"/>
            <a:ext cx="1539875" cy="487363"/>
            <a:chOff x="826635" y="5528198"/>
            <a:chExt cx="1540047" cy="4863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EA14D7-D342-4463-B8BC-E6361C2DFF44}"/>
                </a:ext>
              </a:extLst>
            </p:cNvPr>
            <p:cNvSpPr/>
            <p:nvPr/>
          </p:nvSpPr>
          <p:spPr>
            <a:xfrm>
              <a:off x="826635" y="5528198"/>
              <a:ext cx="1540047" cy="48634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20" name="TextBox 42">
              <a:extLst>
                <a:ext uri="{FF2B5EF4-FFF2-40B4-BE49-F238E27FC236}">
                  <a16:creationId xmlns:a16="http://schemas.microsoft.com/office/drawing/2014/main" id="{8411CF9E-D01D-3347-88BF-E84387583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636" y="5539352"/>
              <a:ext cx="15043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The result?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601F605-C10E-4012-8E57-593641E81337}"/>
              </a:ext>
            </a:extLst>
          </p:cNvPr>
          <p:cNvSpPr/>
          <p:nvPr/>
        </p:nvSpPr>
        <p:spPr>
          <a:xfrm>
            <a:off x="2519363" y="5349875"/>
            <a:ext cx="5832475" cy="722313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A7E0F1-DD44-4EDE-A96F-B8DC1BC30C00}"/>
              </a:ext>
            </a:extLst>
          </p:cNvPr>
          <p:cNvSpPr/>
          <p:nvPr/>
        </p:nvSpPr>
        <p:spPr>
          <a:xfrm>
            <a:off x="6965950" y="2679700"/>
            <a:ext cx="1325563" cy="12858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E0AA5C-0460-2548-B308-26D7F129C678}"/>
              </a:ext>
            </a:extLst>
          </p:cNvPr>
          <p:cNvSpPr>
            <a:spLocks/>
          </p:cNvSpPr>
          <p:nvPr/>
        </p:nvSpPr>
        <p:spPr bwMode="auto">
          <a:xfrm>
            <a:off x="6965950" y="2895600"/>
            <a:ext cx="13255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Good about themselves and others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1309C5-EC5F-044E-A3D9-6065D63FC640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1468438"/>
            <a:ext cx="1304925" cy="1108075"/>
            <a:chOff x="6966178" y="1468904"/>
            <a:chExt cx="1304364" cy="110799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D53C16-9E0C-4397-9DFD-686A7B553DDB}"/>
                </a:ext>
              </a:extLst>
            </p:cNvPr>
            <p:cNvSpPr/>
            <p:nvPr/>
          </p:nvSpPr>
          <p:spPr>
            <a:xfrm>
              <a:off x="6966178" y="1543511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18" name="TextBox 49">
              <a:extLst>
                <a:ext uri="{FF2B5EF4-FFF2-40B4-BE49-F238E27FC236}">
                  <a16:creationId xmlns:a16="http://schemas.microsoft.com/office/drawing/2014/main" id="{5992FB6E-B49D-834B-8681-6DFEA8D09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569" y="1468904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7C0204C-437E-4FE5-9A8E-3E708F29CE7F}"/>
              </a:ext>
            </a:extLst>
          </p:cNvPr>
          <p:cNvSpPr/>
          <p:nvPr/>
        </p:nvSpPr>
        <p:spPr>
          <a:xfrm>
            <a:off x="5207000" y="4449763"/>
            <a:ext cx="2089150" cy="71437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5F31CA-6668-6243-917A-09EFD894FDEA}"/>
              </a:ext>
            </a:extLst>
          </p:cNvPr>
          <p:cNvSpPr>
            <a:spLocks/>
          </p:cNvSpPr>
          <p:nvPr/>
        </p:nvSpPr>
        <p:spPr bwMode="auto">
          <a:xfrm>
            <a:off x="5156200" y="4451350"/>
            <a:ext cx="21558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Proud when people praise you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156CEC-8119-CC4F-82EB-4062E6962819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3348038"/>
            <a:ext cx="1304925" cy="1108075"/>
            <a:chOff x="5490183" y="3348345"/>
            <a:chExt cx="1304364" cy="11079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F2361C-CC65-4596-9FDF-A0B9ABFCFBD1}"/>
                </a:ext>
              </a:extLst>
            </p:cNvPr>
            <p:cNvSpPr/>
            <p:nvPr/>
          </p:nvSpPr>
          <p:spPr>
            <a:xfrm>
              <a:off x="5490183" y="3435651"/>
              <a:ext cx="1304364" cy="995292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6" name="TextBox 54">
              <a:extLst>
                <a:ext uri="{FF2B5EF4-FFF2-40B4-BE49-F238E27FC236}">
                  <a16:creationId xmlns:a16="http://schemas.microsoft.com/office/drawing/2014/main" id="{1CD4B6D3-90A5-7A44-AE44-858AC5B17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417" y="3348345"/>
              <a:ext cx="48409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6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D6BD6A0-7D64-C843-9009-C9A99240C882}"/>
              </a:ext>
            </a:extLst>
          </p:cNvPr>
          <p:cNvSpPr>
            <a:spLocks/>
          </p:cNvSpPr>
          <p:nvPr/>
        </p:nvSpPr>
        <p:spPr bwMode="auto">
          <a:xfrm>
            <a:off x="2592388" y="5308600"/>
            <a:ext cx="57959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feel much happier when you are a ‘good sport’ and other people prefer working with you too.</a:t>
            </a:r>
            <a:endParaRPr lang="en-GB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build="allAtOnce"/>
      <p:bldP spid="14" grpId="0"/>
      <p:bldP spid="14" grpId="1"/>
      <p:bldP spid="23" grpId="0"/>
      <p:bldP spid="23" grpId="1"/>
      <p:bldP spid="27" grpId="0"/>
      <p:bldP spid="27" grpId="1"/>
      <p:bldP spid="35" grpId="0"/>
      <p:bldP spid="35" grpId="1"/>
      <p:bldP spid="48" grpId="0"/>
      <p:bldP spid="48" grpId="1"/>
      <p:bldP spid="53" grpId="0"/>
      <p:bldP spid="53" grpId="1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0E238D42-D071-C240-8B77-B62B23C6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Which Is Better?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F36D6-5721-4A44-855C-F38668BC1D8C}"/>
              </a:ext>
            </a:extLst>
          </p:cNvPr>
          <p:cNvSpPr/>
          <p:nvPr/>
        </p:nvSpPr>
        <p:spPr>
          <a:xfrm>
            <a:off x="973138" y="2674938"/>
            <a:ext cx="2940050" cy="289242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4C826-B3D2-4DCA-90AF-5C5D24010F61}"/>
              </a:ext>
            </a:extLst>
          </p:cNvPr>
          <p:cNvSpPr>
            <a:spLocks/>
          </p:cNvSpPr>
          <p:nvPr/>
        </p:nvSpPr>
        <p:spPr>
          <a:xfrm>
            <a:off x="1290638" y="2751138"/>
            <a:ext cx="2582862" cy="2711450"/>
          </a:xfrm>
          <a:prstGeom prst="rect">
            <a:avLst/>
          </a:prstGeom>
          <a:noFill/>
        </p:spPr>
        <p:txBody>
          <a:bodyPr lIns="108000" tIns="108000" rIns="108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A ‘sore loser’ is: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negative;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unpleasant;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a bad team player.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winkl" pitchFamily="50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They feel: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angry;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boastful;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mean.</a:t>
            </a:r>
          </a:p>
        </p:txBody>
      </p: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E28CC853-C79D-AA48-9B5C-D10BD7326F6D}"/>
              </a:ext>
            </a:extLst>
          </p:cNvPr>
          <p:cNvGrpSpPr>
            <a:grpSpLocks/>
          </p:cNvGrpSpPr>
          <p:nvPr/>
        </p:nvGrpSpPr>
        <p:grpSpPr bwMode="auto">
          <a:xfrm>
            <a:off x="973138" y="1685925"/>
            <a:ext cx="3074987" cy="852488"/>
            <a:chOff x="972510" y="1686529"/>
            <a:chExt cx="3075054" cy="851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FF4031-D30D-4A33-814F-FFCAE8F9DA1B}"/>
                </a:ext>
              </a:extLst>
            </p:cNvPr>
            <p:cNvSpPr/>
            <p:nvPr/>
          </p:nvSpPr>
          <p:spPr>
            <a:xfrm>
              <a:off x="972510" y="1686529"/>
              <a:ext cx="2940114" cy="851484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4" name="TextBox 10">
              <a:extLst>
                <a:ext uri="{FF2B5EF4-FFF2-40B4-BE49-F238E27FC236}">
                  <a16:creationId xmlns:a16="http://schemas.microsoft.com/office/drawing/2014/main" id="{359B742C-9D65-0E4B-8343-FEF25A290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105" y="1686529"/>
              <a:ext cx="29314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>
                  <a:solidFill>
                    <a:schemeClr val="bg1"/>
                  </a:solidFill>
                </a:rPr>
                <a:t>Sore Loser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74D35C8-CCFC-496B-92E9-3314B6AB588A}"/>
              </a:ext>
            </a:extLst>
          </p:cNvPr>
          <p:cNvSpPr/>
          <p:nvPr/>
        </p:nvSpPr>
        <p:spPr>
          <a:xfrm>
            <a:off x="5095875" y="2674938"/>
            <a:ext cx="2941638" cy="2892425"/>
          </a:xfrm>
          <a:prstGeom prst="rect">
            <a:avLst/>
          </a:prstGeom>
          <a:noFill/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-250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3244DDB-4313-418A-86ED-6EC4AF381C79}"/>
              </a:ext>
            </a:extLst>
          </p:cNvPr>
          <p:cNvSpPr>
            <a:spLocks/>
          </p:cNvSpPr>
          <p:nvPr/>
        </p:nvSpPr>
        <p:spPr>
          <a:xfrm>
            <a:off x="5383213" y="2751138"/>
            <a:ext cx="2563812" cy="2711450"/>
          </a:xfrm>
          <a:prstGeom prst="rect">
            <a:avLst/>
          </a:prstGeom>
          <a:noFill/>
        </p:spPr>
        <p:txBody>
          <a:bodyPr lIns="108000" tIns="108000" rIns="108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A ‘good sport’ is: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helpful;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encouraging;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a good team player.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winkl" pitchFamily="50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They feel: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proud;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happy;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helpful.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6A454C-9473-C241-9CBD-10AAABA22EE4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1685925"/>
            <a:ext cx="2981325" cy="852488"/>
            <a:chOff x="5096435" y="1686529"/>
            <a:chExt cx="2980925" cy="85148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FDF515-BBC6-4EA1-B839-15446D8CBE73}"/>
                </a:ext>
              </a:extLst>
            </p:cNvPr>
            <p:cNvSpPr/>
            <p:nvPr/>
          </p:nvSpPr>
          <p:spPr>
            <a:xfrm>
              <a:off x="5096435" y="1686529"/>
              <a:ext cx="2941243" cy="851484"/>
            </a:xfrm>
            <a:prstGeom prst="rect">
              <a:avLst/>
            </a:prstGeom>
            <a:solidFill>
              <a:srgbClr val="8D358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2" name="TextBox 63">
              <a:extLst>
                <a:ext uri="{FF2B5EF4-FFF2-40B4-BE49-F238E27FC236}">
                  <a16:creationId xmlns:a16="http://schemas.microsoft.com/office/drawing/2014/main" id="{F751259C-17A4-F847-BFC7-1D6A77F2B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5901" y="1686529"/>
              <a:ext cx="29314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503030000020003" pitchFamily="2" charset="0"/>
                  <a:cs typeface="Sassoon Infant Rg" panose="02000503030000020003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>
                  <a:solidFill>
                    <a:schemeClr val="bg1"/>
                  </a:solidFill>
                </a:rPr>
                <a:t>Good Sport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0D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2" grpId="0"/>
      <p:bldP spid="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B305A110-1494-3F48-97FF-32307164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winkl" pitchFamily="2" charset="77"/>
              </a:rPr>
              <a:t>Being a Good Sport</a:t>
            </a:r>
            <a:endParaRPr lang="en-GB" altLang="en-US" sz="3600" dirty="0">
              <a:latin typeface="Twinkl" pitchFamily="2" charset="77"/>
            </a:endParaRPr>
          </a:p>
        </p:txBody>
      </p:sp>
      <p:sp>
        <p:nvSpPr>
          <p:cNvPr id="14339" name="Rectangle 12">
            <a:extLst>
              <a:ext uri="{FF2B5EF4-FFF2-40B4-BE49-F238E27FC236}">
                <a16:creationId xmlns:a16="http://schemas.microsoft.com/office/drawing/2014/main" id="{0261F4B1-AF7B-F746-ACBF-83AF9628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1514475"/>
            <a:ext cx="71374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dirty="0"/>
              <a:t>Being a good sport means to be respectful. Everyone involved in </a:t>
            </a:r>
            <a:br>
              <a:rPr lang="en-GB" dirty="0"/>
            </a:br>
            <a:r>
              <a:rPr lang="en-GB" dirty="0"/>
              <a:t>a sport can show this - spectators can be good sports too.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DF4E13CB-6905-0947-800A-957BFB32A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454275"/>
            <a:ext cx="6321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A43707EE-7F14-824F-8C8A-FDEAC268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How Can We All Be ‘Good Sports’?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A59346-937D-458D-B97D-DDC0C72411EA}"/>
              </a:ext>
            </a:extLst>
          </p:cNvPr>
          <p:cNvSpPr/>
          <p:nvPr/>
        </p:nvSpPr>
        <p:spPr>
          <a:xfrm>
            <a:off x="755650" y="1514475"/>
            <a:ext cx="3816350" cy="3468688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To be a ‘good sport’ you must: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50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always try your best;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say ‘well done’ to people who play well or win;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be gracious whether you win or lose;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use any disappointments as a motivation to win next time;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enjoy playing the game whether you are winning or losing;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play fair.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4847D-EA1A-BD42-B39C-0F50789CD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078038"/>
            <a:ext cx="34385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EE1D014E-D813-1A47-8127-1994B077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77"/>
              </a:rPr>
              <a:t>Inspiring Quotes from Sports Stars:</a:t>
            </a:r>
            <a:endParaRPr lang="en-GB" altLang="en-US" sz="3600">
              <a:latin typeface="Twinkl SemiBold" pitchFamily="2" charset="77"/>
            </a:endParaRPr>
          </a:p>
        </p:txBody>
      </p:sp>
      <p:sp>
        <p:nvSpPr>
          <p:cNvPr id="16387" name="Rectangle 12">
            <a:extLst>
              <a:ext uri="{FF2B5EF4-FFF2-40B4-BE49-F238E27FC236}">
                <a16:creationId xmlns:a16="http://schemas.microsoft.com/office/drawing/2014/main" id="{616DC3F6-CC74-3542-BD9F-D253C342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“Talent wins games, but teamwork and intelligence wins championships.”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Michael Jordan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(American basketball star)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804A4D4-6AAC-194B-BF98-732E120D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256088"/>
            <a:ext cx="76327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“I never thought about losing, but now that it's happened, the only thing is to do it right.”</a:t>
            </a: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Muhammad Ali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(Boxing legend)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FF21D10-0506-C544-BB8D-550F13C28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46375"/>
            <a:ext cx="76327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503030000020003" pitchFamily="2" charset="0"/>
                <a:cs typeface="Sassoon Infant Rg" panose="0200050303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/>
              <a:t>"I always felt that my greatest asset was not my physical ability, it was my mental ability."</a:t>
            </a:r>
            <a:r>
              <a:rPr lang="en-GB" altLang="en-US" b="1">
                <a:solidFill>
                  <a:schemeClr val="tx1"/>
                </a:solidFill>
              </a:rPr>
              <a:t>   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Caitlyn Jenner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/>
              <a:t>(Olympic Decathlete)</a:t>
            </a:r>
            <a:endParaRPr lang="en-GB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511</Words>
  <Application>Microsoft Macintosh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 SemiBold</vt:lpstr>
      <vt:lpstr>Twinkl</vt:lpstr>
      <vt:lpstr>Calibri</vt:lpstr>
      <vt:lpstr>Arial</vt:lpstr>
      <vt:lpstr>Office Theme</vt:lpstr>
      <vt:lpstr>PowerPoint Presentation</vt:lpstr>
      <vt:lpstr>How Does a ‘Sore Loser’ Behave?</vt:lpstr>
      <vt:lpstr>How Does a ‘Sore Loser’ Feel?</vt:lpstr>
      <vt:lpstr>What Does Being a ‘Good Sport’ Mean?</vt:lpstr>
      <vt:lpstr>How Does a ‘Good Sport’ Feel?</vt:lpstr>
      <vt:lpstr>Which Is Better?</vt:lpstr>
      <vt:lpstr>Being a Good Sport</vt:lpstr>
      <vt:lpstr>How Can We All Be ‘Good Sports’?</vt:lpstr>
      <vt:lpstr>Inspiring Quotes from Sports Stars:</vt:lpstr>
      <vt:lpstr>A Good Sport in Action</vt:lpstr>
      <vt:lpstr>Time for Reflection…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 ‘Sore Loser’ Behave?</dc:title>
  <dc:creator>Reem Marei</dc:creator>
  <cp:lastModifiedBy>Joanne Banks</cp:lastModifiedBy>
  <cp:revision>31</cp:revision>
  <dcterms:created xsi:type="dcterms:W3CDTF">2017-06-14T12:33:46Z</dcterms:created>
  <dcterms:modified xsi:type="dcterms:W3CDTF">2021-06-27T21:25:00Z</dcterms:modified>
</cp:coreProperties>
</file>