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0" r:id="rId2"/>
    <p:sldId id="330" r:id="rId3"/>
    <p:sldId id="331" r:id="rId4"/>
    <p:sldId id="360" r:id="rId5"/>
    <p:sldId id="361" r:id="rId6"/>
    <p:sldId id="362" r:id="rId7"/>
    <p:sldId id="363" r:id="rId8"/>
    <p:sldId id="364" r:id="rId9"/>
    <p:sldId id="365" r:id="rId10"/>
    <p:sldId id="367" r:id="rId11"/>
    <p:sldId id="369" r:id="rId12"/>
    <p:sldId id="370" r:id="rId13"/>
    <p:sldId id="368" r:id="rId14"/>
    <p:sldId id="344" r:id="rId15"/>
    <p:sldId id="372" r:id="rId16"/>
    <p:sldId id="373" r:id="rId17"/>
    <p:sldId id="374" r:id="rId18"/>
    <p:sldId id="375" r:id="rId19"/>
    <p:sldId id="371" r:id="rId20"/>
    <p:sldId id="376" r:id="rId21"/>
    <p:sldId id="3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6"/>
  </p:normalViewPr>
  <p:slideViewPr>
    <p:cSldViewPr snapToGrid="0" snapToObjects="1">
      <p:cViewPr varScale="1">
        <p:scale>
          <a:sx n="105" d="100"/>
          <a:sy n="105"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9289C-CEF1-AD4C-A8C7-74B68E94E75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68CA965C-7A43-AF4F-963F-3CFC1DDD63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FB6C191-F316-7F45-85DE-50DD717B288E}"/>
              </a:ext>
            </a:extLst>
          </p:cNvPr>
          <p:cNvSpPr>
            <a:spLocks noGrp="1"/>
          </p:cNvSpPr>
          <p:nvPr>
            <p:ph type="dt" sz="half" idx="10"/>
          </p:nvPr>
        </p:nvSpPr>
        <p:spPr/>
        <p:txBody>
          <a:bodyPr/>
          <a:lstStyle/>
          <a:p>
            <a:fld id="{D5FEC2E7-AE20-E442-9D31-08A9C6B4B42D}" type="datetimeFigureOut">
              <a:rPr lang="en-US" smtClean="0"/>
              <a:t>6/11/21</a:t>
            </a:fld>
            <a:endParaRPr lang="en-US"/>
          </a:p>
        </p:txBody>
      </p:sp>
      <p:sp>
        <p:nvSpPr>
          <p:cNvPr id="5" name="Footer Placeholder 4">
            <a:extLst>
              <a:ext uri="{FF2B5EF4-FFF2-40B4-BE49-F238E27FC236}">
                <a16:creationId xmlns:a16="http://schemas.microsoft.com/office/drawing/2014/main" id="{D6AEAF58-7E61-8F4C-9DAC-4B7DCCA816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165488-AAE7-574B-B5FB-30E81A41B0C0}"/>
              </a:ext>
            </a:extLst>
          </p:cNvPr>
          <p:cNvSpPr>
            <a:spLocks noGrp="1"/>
          </p:cNvSpPr>
          <p:nvPr>
            <p:ph type="sldNum" sz="quarter" idx="12"/>
          </p:nvPr>
        </p:nvSpPr>
        <p:spPr/>
        <p:txBody>
          <a:bodyPr/>
          <a:lstStyle/>
          <a:p>
            <a:fld id="{9261D0F5-9B66-514D-A39F-60F3FC3A56B3}" type="slidenum">
              <a:rPr lang="en-US" smtClean="0"/>
              <a:t>‹#›</a:t>
            </a:fld>
            <a:endParaRPr lang="en-US"/>
          </a:p>
        </p:txBody>
      </p:sp>
    </p:spTree>
    <p:extLst>
      <p:ext uri="{BB962C8B-B14F-4D97-AF65-F5344CB8AC3E}">
        <p14:creationId xmlns:p14="http://schemas.microsoft.com/office/powerpoint/2010/main" val="3388855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A86FA-2E5A-3D43-B6EA-081332E4D8AA}"/>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0844DD4-00FD-7C46-9702-B62889F4265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5BB6F6C-FE01-8548-8037-D5C7E79C6BE0}"/>
              </a:ext>
            </a:extLst>
          </p:cNvPr>
          <p:cNvSpPr>
            <a:spLocks noGrp="1"/>
          </p:cNvSpPr>
          <p:nvPr>
            <p:ph type="dt" sz="half" idx="10"/>
          </p:nvPr>
        </p:nvSpPr>
        <p:spPr/>
        <p:txBody>
          <a:bodyPr/>
          <a:lstStyle/>
          <a:p>
            <a:fld id="{D5FEC2E7-AE20-E442-9D31-08A9C6B4B42D}" type="datetimeFigureOut">
              <a:rPr lang="en-US" smtClean="0"/>
              <a:t>6/11/21</a:t>
            </a:fld>
            <a:endParaRPr lang="en-US"/>
          </a:p>
        </p:txBody>
      </p:sp>
      <p:sp>
        <p:nvSpPr>
          <p:cNvPr id="5" name="Footer Placeholder 4">
            <a:extLst>
              <a:ext uri="{FF2B5EF4-FFF2-40B4-BE49-F238E27FC236}">
                <a16:creationId xmlns:a16="http://schemas.microsoft.com/office/drawing/2014/main" id="{3F4C3DA1-8F04-3543-BDAC-C1D5CF0A4F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055B8E-2DF3-DD4B-BAF1-07CDC3A0918E}"/>
              </a:ext>
            </a:extLst>
          </p:cNvPr>
          <p:cNvSpPr>
            <a:spLocks noGrp="1"/>
          </p:cNvSpPr>
          <p:nvPr>
            <p:ph type="sldNum" sz="quarter" idx="12"/>
          </p:nvPr>
        </p:nvSpPr>
        <p:spPr/>
        <p:txBody>
          <a:bodyPr/>
          <a:lstStyle/>
          <a:p>
            <a:fld id="{9261D0F5-9B66-514D-A39F-60F3FC3A56B3}" type="slidenum">
              <a:rPr lang="en-US" smtClean="0"/>
              <a:t>‹#›</a:t>
            </a:fld>
            <a:endParaRPr lang="en-US"/>
          </a:p>
        </p:txBody>
      </p:sp>
    </p:spTree>
    <p:extLst>
      <p:ext uri="{BB962C8B-B14F-4D97-AF65-F5344CB8AC3E}">
        <p14:creationId xmlns:p14="http://schemas.microsoft.com/office/powerpoint/2010/main" val="4075810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3C62D7-DA67-1146-884A-4913377B84F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FA8DC15-FB2E-5740-9357-CDA3454630A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70C7C5F-F2A7-B447-8C8A-66C51D20807C}"/>
              </a:ext>
            </a:extLst>
          </p:cNvPr>
          <p:cNvSpPr>
            <a:spLocks noGrp="1"/>
          </p:cNvSpPr>
          <p:nvPr>
            <p:ph type="dt" sz="half" idx="10"/>
          </p:nvPr>
        </p:nvSpPr>
        <p:spPr/>
        <p:txBody>
          <a:bodyPr/>
          <a:lstStyle/>
          <a:p>
            <a:fld id="{D5FEC2E7-AE20-E442-9D31-08A9C6B4B42D}" type="datetimeFigureOut">
              <a:rPr lang="en-US" smtClean="0"/>
              <a:t>6/11/21</a:t>
            </a:fld>
            <a:endParaRPr lang="en-US"/>
          </a:p>
        </p:txBody>
      </p:sp>
      <p:sp>
        <p:nvSpPr>
          <p:cNvPr id="5" name="Footer Placeholder 4">
            <a:extLst>
              <a:ext uri="{FF2B5EF4-FFF2-40B4-BE49-F238E27FC236}">
                <a16:creationId xmlns:a16="http://schemas.microsoft.com/office/drawing/2014/main" id="{6BBB1012-B2E2-1C4B-817F-2B11BF4445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66ADD2-151E-7648-9275-005E2FB1F2B3}"/>
              </a:ext>
            </a:extLst>
          </p:cNvPr>
          <p:cNvSpPr>
            <a:spLocks noGrp="1"/>
          </p:cNvSpPr>
          <p:nvPr>
            <p:ph type="sldNum" sz="quarter" idx="12"/>
          </p:nvPr>
        </p:nvSpPr>
        <p:spPr/>
        <p:txBody>
          <a:bodyPr/>
          <a:lstStyle/>
          <a:p>
            <a:fld id="{9261D0F5-9B66-514D-A39F-60F3FC3A56B3}" type="slidenum">
              <a:rPr lang="en-US" smtClean="0"/>
              <a:t>‹#›</a:t>
            </a:fld>
            <a:endParaRPr lang="en-US"/>
          </a:p>
        </p:txBody>
      </p:sp>
    </p:spTree>
    <p:extLst>
      <p:ext uri="{BB962C8B-B14F-4D97-AF65-F5344CB8AC3E}">
        <p14:creationId xmlns:p14="http://schemas.microsoft.com/office/powerpoint/2010/main" val="3086808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96E68-64F8-4246-A18B-B599DCB4D0C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B395784-F95C-B145-AF0B-E5E36902E11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A841B1F-B571-EA40-921F-63EA75EA7038}"/>
              </a:ext>
            </a:extLst>
          </p:cNvPr>
          <p:cNvSpPr>
            <a:spLocks noGrp="1"/>
          </p:cNvSpPr>
          <p:nvPr>
            <p:ph type="dt" sz="half" idx="10"/>
          </p:nvPr>
        </p:nvSpPr>
        <p:spPr/>
        <p:txBody>
          <a:bodyPr/>
          <a:lstStyle/>
          <a:p>
            <a:fld id="{D5FEC2E7-AE20-E442-9D31-08A9C6B4B42D}" type="datetimeFigureOut">
              <a:rPr lang="en-US" smtClean="0"/>
              <a:t>6/11/21</a:t>
            </a:fld>
            <a:endParaRPr lang="en-US"/>
          </a:p>
        </p:txBody>
      </p:sp>
      <p:sp>
        <p:nvSpPr>
          <p:cNvPr id="5" name="Footer Placeholder 4">
            <a:extLst>
              <a:ext uri="{FF2B5EF4-FFF2-40B4-BE49-F238E27FC236}">
                <a16:creationId xmlns:a16="http://schemas.microsoft.com/office/drawing/2014/main" id="{33887F93-9BE9-D844-8CAB-C82C2269D2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AB9147-6700-474E-9CF0-CFC7FCF00676}"/>
              </a:ext>
            </a:extLst>
          </p:cNvPr>
          <p:cNvSpPr>
            <a:spLocks noGrp="1"/>
          </p:cNvSpPr>
          <p:nvPr>
            <p:ph type="sldNum" sz="quarter" idx="12"/>
          </p:nvPr>
        </p:nvSpPr>
        <p:spPr/>
        <p:txBody>
          <a:bodyPr/>
          <a:lstStyle/>
          <a:p>
            <a:fld id="{9261D0F5-9B66-514D-A39F-60F3FC3A56B3}" type="slidenum">
              <a:rPr lang="en-US" smtClean="0"/>
              <a:t>‹#›</a:t>
            </a:fld>
            <a:endParaRPr lang="en-US"/>
          </a:p>
        </p:txBody>
      </p:sp>
    </p:spTree>
    <p:extLst>
      <p:ext uri="{BB962C8B-B14F-4D97-AF65-F5344CB8AC3E}">
        <p14:creationId xmlns:p14="http://schemas.microsoft.com/office/powerpoint/2010/main" val="2358865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B0A8-1244-DB40-AB81-71D83CCCCEA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0071300F-8A30-3540-ACAC-A7055814D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7AD7043-98EE-CB40-A1B0-9185A53B31F4}"/>
              </a:ext>
            </a:extLst>
          </p:cNvPr>
          <p:cNvSpPr>
            <a:spLocks noGrp="1"/>
          </p:cNvSpPr>
          <p:nvPr>
            <p:ph type="dt" sz="half" idx="10"/>
          </p:nvPr>
        </p:nvSpPr>
        <p:spPr/>
        <p:txBody>
          <a:bodyPr/>
          <a:lstStyle/>
          <a:p>
            <a:fld id="{D5FEC2E7-AE20-E442-9D31-08A9C6B4B42D}" type="datetimeFigureOut">
              <a:rPr lang="en-US" smtClean="0"/>
              <a:t>6/11/21</a:t>
            </a:fld>
            <a:endParaRPr lang="en-US"/>
          </a:p>
        </p:txBody>
      </p:sp>
      <p:sp>
        <p:nvSpPr>
          <p:cNvPr id="5" name="Footer Placeholder 4">
            <a:extLst>
              <a:ext uri="{FF2B5EF4-FFF2-40B4-BE49-F238E27FC236}">
                <a16:creationId xmlns:a16="http://schemas.microsoft.com/office/drawing/2014/main" id="{EFEEA519-2F27-6F41-90B9-A0D72EB0D2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676B6E-7C21-154C-A20F-02BD1F2A6F80}"/>
              </a:ext>
            </a:extLst>
          </p:cNvPr>
          <p:cNvSpPr>
            <a:spLocks noGrp="1"/>
          </p:cNvSpPr>
          <p:nvPr>
            <p:ph type="sldNum" sz="quarter" idx="12"/>
          </p:nvPr>
        </p:nvSpPr>
        <p:spPr/>
        <p:txBody>
          <a:bodyPr/>
          <a:lstStyle/>
          <a:p>
            <a:fld id="{9261D0F5-9B66-514D-A39F-60F3FC3A56B3}" type="slidenum">
              <a:rPr lang="en-US" smtClean="0"/>
              <a:t>‹#›</a:t>
            </a:fld>
            <a:endParaRPr lang="en-US"/>
          </a:p>
        </p:txBody>
      </p:sp>
    </p:spTree>
    <p:extLst>
      <p:ext uri="{BB962C8B-B14F-4D97-AF65-F5344CB8AC3E}">
        <p14:creationId xmlns:p14="http://schemas.microsoft.com/office/powerpoint/2010/main" val="143306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6F2C0-D4F3-854A-9C0A-65A75F8500B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70605A6-A6F4-DA42-9CDB-219D0B6742C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1171E18-4880-DC4A-A479-9860940EA80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3DECF53-C2FC-2345-99CB-2ADF9C636136}"/>
              </a:ext>
            </a:extLst>
          </p:cNvPr>
          <p:cNvSpPr>
            <a:spLocks noGrp="1"/>
          </p:cNvSpPr>
          <p:nvPr>
            <p:ph type="dt" sz="half" idx="10"/>
          </p:nvPr>
        </p:nvSpPr>
        <p:spPr/>
        <p:txBody>
          <a:bodyPr/>
          <a:lstStyle/>
          <a:p>
            <a:fld id="{D5FEC2E7-AE20-E442-9D31-08A9C6B4B42D}" type="datetimeFigureOut">
              <a:rPr lang="en-US" smtClean="0"/>
              <a:t>6/11/21</a:t>
            </a:fld>
            <a:endParaRPr lang="en-US"/>
          </a:p>
        </p:txBody>
      </p:sp>
      <p:sp>
        <p:nvSpPr>
          <p:cNvPr id="6" name="Footer Placeholder 5">
            <a:extLst>
              <a:ext uri="{FF2B5EF4-FFF2-40B4-BE49-F238E27FC236}">
                <a16:creationId xmlns:a16="http://schemas.microsoft.com/office/drawing/2014/main" id="{6788E710-7F99-7A4B-848F-0762F42D80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B36FF6-D949-EF40-85D5-3464084ABF1D}"/>
              </a:ext>
            </a:extLst>
          </p:cNvPr>
          <p:cNvSpPr>
            <a:spLocks noGrp="1"/>
          </p:cNvSpPr>
          <p:nvPr>
            <p:ph type="sldNum" sz="quarter" idx="12"/>
          </p:nvPr>
        </p:nvSpPr>
        <p:spPr/>
        <p:txBody>
          <a:bodyPr/>
          <a:lstStyle/>
          <a:p>
            <a:fld id="{9261D0F5-9B66-514D-A39F-60F3FC3A56B3}" type="slidenum">
              <a:rPr lang="en-US" smtClean="0"/>
              <a:t>‹#›</a:t>
            </a:fld>
            <a:endParaRPr lang="en-US"/>
          </a:p>
        </p:txBody>
      </p:sp>
    </p:spTree>
    <p:extLst>
      <p:ext uri="{BB962C8B-B14F-4D97-AF65-F5344CB8AC3E}">
        <p14:creationId xmlns:p14="http://schemas.microsoft.com/office/powerpoint/2010/main" val="1101043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939E5-EE74-8E4A-BDDE-D64275BCEAA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E6A1F26-4BFC-5D4D-A28A-1B4D62F4AE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A467057-B036-F04D-AA15-EB431C6E07C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A23132E-C10C-C440-AC35-A47F494BC4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4F44384-AF84-BB4A-97EB-27101ACD72C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F94C942-7FC3-6544-ACD7-AD3499F80BA3}"/>
              </a:ext>
            </a:extLst>
          </p:cNvPr>
          <p:cNvSpPr>
            <a:spLocks noGrp="1"/>
          </p:cNvSpPr>
          <p:nvPr>
            <p:ph type="dt" sz="half" idx="10"/>
          </p:nvPr>
        </p:nvSpPr>
        <p:spPr/>
        <p:txBody>
          <a:bodyPr/>
          <a:lstStyle/>
          <a:p>
            <a:fld id="{D5FEC2E7-AE20-E442-9D31-08A9C6B4B42D}" type="datetimeFigureOut">
              <a:rPr lang="en-US" smtClean="0"/>
              <a:t>6/11/21</a:t>
            </a:fld>
            <a:endParaRPr lang="en-US"/>
          </a:p>
        </p:txBody>
      </p:sp>
      <p:sp>
        <p:nvSpPr>
          <p:cNvPr id="8" name="Footer Placeholder 7">
            <a:extLst>
              <a:ext uri="{FF2B5EF4-FFF2-40B4-BE49-F238E27FC236}">
                <a16:creationId xmlns:a16="http://schemas.microsoft.com/office/drawing/2014/main" id="{893E9A8D-0930-9E44-AC14-7C8BEACCFE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7B60A6-8B0B-F449-9209-0DF9A3AC4C27}"/>
              </a:ext>
            </a:extLst>
          </p:cNvPr>
          <p:cNvSpPr>
            <a:spLocks noGrp="1"/>
          </p:cNvSpPr>
          <p:nvPr>
            <p:ph type="sldNum" sz="quarter" idx="12"/>
          </p:nvPr>
        </p:nvSpPr>
        <p:spPr/>
        <p:txBody>
          <a:bodyPr/>
          <a:lstStyle/>
          <a:p>
            <a:fld id="{9261D0F5-9B66-514D-A39F-60F3FC3A56B3}" type="slidenum">
              <a:rPr lang="en-US" smtClean="0"/>
              <a:t>‹#›</a:t>
            </a:fld>
            <a:endParaRPr lang="en-US"/>
          </a:p>
        </p:txBody>
      </p:sp>
    </p:spTree>
    <p:extLst>
      <p:ext uri="{BB962C8B-B14F-4D97-AF65-F5344CB8AC3E}">
        <p14:creationId xmlns:p14="http://schemas.microsoft.com/office/powerpoint/2010/main" val="604938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BAAAF-12BB-6B4D-AB48-9E81BC282111}"/>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BCAA628-E540-8847-8140-54A7839027EB}"/>
              </a:ext>
            </a:extLst>
          </p:cNvPr>
          <p:cNvSpPr>
            <a:spLocks noGrp="1"/>
          </p:cNvSpPr>
          <p:nvPr>
            <p:ph type="dt" sz="half" idx="10"/>
          </p:nvPr>
        </p:nvSpPr>
        <p:spPr/>
        <p:txBody>
          <a:bodyPr/>
          <a:lstStyle/>
          <a:p>
            <a:fld id="{D5FEC2E7-AE20-E442-9D31-08A9C6B4B42D}" type="datetimeFigureOut">
              <a:rPr lang="en-US" smtClean="0"/>
              <a:t>6/11/21</a:t>
            </a:fld>
            <a:endParaRPr lang="en-US"/>
          </a:p>
        </p:txBody>
      </p:sp>
      <p:sp>
        <p:nvSpPr>
          <p:cNvPr id="4" name="Footer Placeholder 3">
            <a:extLst>
              <a:ext uri="{FF2B5EF4-FFF2-40B4-BE49-F238E27FC236}">
                <a16:creationId xmlns:a16="http://schemas.microsoft.com/office/drawing/2014/main" id="{2E258B56-43E6-B54E-BB0C-6C46EF5AE3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678CC7-C440-704E-A308-28666DC27FE6}"/>
              </a:ext>
            </a:extLst>
          </p:cNvPr>
          <p:cNvSpPr>
            <a:spLocks noGrp="1"/>
          </p:cNvSpPr>
          <p:nvPr>
            <p:ph type="sldNum" sz="quarter" idx="12"/>
          </p:nvPr>
        </p:nvSpPr>
        <p:spPr/>
        <p:txBody>
          <a:bodyPr/>
          <a:lstStyle/>
          <a:p>
            <a:fld id="{9261D0F5-9B66-514D-A39F-60F3FC3A56B3}" type="slidenum">
              <a:rPr lang="en-US" smtClean="0"/>
              <a:t>‹#›</a:t>
            </a:fld>
            <a:endParaRPr lang="en-US"/>
          </a:p>
        </p:txBody>
      </p:sp>
    </p:spTree>
    <p:extLst>
      <p:ext uri="{BB962C8B-B14F-4D97-AF65-F5344CB8AC3E}">
        <p14:creationId xmlns:p14="http://schemas.microsoft.com/office/powerpoint/2010/main" val="3110633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42F649-0951-5640-8EF9-75488C3F2F6C}"/>
              </a:ext>
            </a:extLst>
          </p:cNvPr>
          <p:cNvSpPr>
            <a:spLocks noGrp="1"/>
          </p:cNvSpPr>
          <p:nvPr>
            <p:ph type="dt" sz="half" idx="10"/>
          </p:nvPr>
        </p:nvSpPr>
        <p:spPr/>
        <p:txBody>
          <a:bodyPr/>
          <a:lstStyle/>
          <a:p>
            <a:fld id="{D5FEC2E7-AE20-E442-9D31-08A9C6B4B42D}" type="datetimeFigureOut">
              <a:rPr lang="en-US" smtClean="0"/>
              <a:t>6/11/21</a:t>
            </a:fld>
            <a:endParaRPr lang="en-US"/>
          </a:p>
        </p:txBody>
      </p:sp>
      <p:sp>
        <p:nvSpPr>
          <p:cNvPr id="3" name="Footer Placeholder 2">
            <a:extLst>
              <a:ext uri="{FF2B5EF4-FFF2-40B4-BE49-F238E27FC236}">
                <a16:creationId xmlns:a16="http://schemas.microsoft.com/office/drawing/2014/main" id="{6953BE0A-CB98-D140-935A-69EB4C41E9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2680F1-3C66-D741-BE5E-3BE198A299E9}"/>
              </a:ext>
            </a:extLst>
          </p:cNvPr>
          <p:cNvSpPr>
            <a:spLocks noGrp="1"/>
          </p:cNvSpPr>
          <p:nvPr>
            <p:ph type="sldNum" sz="quarter" idx="12"/>
          </p:nvPr>
        </p:nvSpPr>
        <p:spPr/>
        <p:txBody>
          <a:bodyPr/>
          <a:lstStyle/>
          <a:p>
            <a:fld id="{9261D0F5-9B66-514D-A39F-60F3FC3A56B3}" type="slidenum">
              <a:rPr lang="en-US" smtClean="0"/>
              <a:t>‹#›</a:t>
            </a:fld>
            <a:endParaRPr lang="en-US"/>
          </a:p>
        </p:txBody>
      </p:sp>
    </p:spTree>
    <p:extLst>
      <p:ext uri="{BB962C8B-B14F-4D97-AF65-F5344CB8AC3E}">
        <p14:creationId xmlns:p14="http://schemas.microsoft.com/office/powerpoint/2010/main" val="547321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E4669-B16D-5145-A305-F33AF727368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658DF2B-07AF-E94D-B8E4-5FA5796A0D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C59E0C9-E561-D448-A3B1-A9E3C6292A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A981F00-1F49-F740-8F7D-B886026E4C10}"/>
              </a:ext>
            </a:extLst>
          </p:cNvPr>
          <p:cNvSpPr>
            <a:spLocks noGrp="1"/>
          </p:cNvSpPr>
          <p:nvPr>
            <p:ph type="dt" sz="half" idx="10"/>
          </p:nvPr>
        </p:nvSpPr>
        <p:spPr/>
        <p:txBody>
          <a:bodyPr/>
          <a:lstStyle/>
          <a:p>
            <a:fld id="{D5FEC2E7-AE20-E442-9D31-08A9C6B4B42D}" type="datetimeFigureOut">
              <a:rPr lang="en-US" smtClean="0"/>
              <a:t>6/11/21</a:t>
            </a:fld>
            <a:endParaRPr lang="en-US"/>
          </a:p>
        </p:txBody>
      </p:sp>
      <p:sp>
        <p:nvSpPr>
          <p:cNvPr id="6" name="Footer Placeholder 5">
            <a:extLst>
              <a:ext uri="{FF2B5EF4-FFF2-40B4-BE49-F238E27FC236}">
                <a16:creationId xmlns:a16="http://schemas.microsoft.com/office/drawing/2014/main" id="{0CE17511-59C5-BF48-AC4C-6EE049CD94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C69B27-170A-1440-8FEA-BFB77464F157}"/>
              </a:ext>
            </a:extLst>
          </p:cNvPr>
          <p:cNvSpPr>
            <a:spLocks noGrp="1"/>
          </p:cNvSpPr>
          <p:nvPr>
            <p:ph type="sldNum" sz="quarter" idx="12"/>
          </p:nvPr>
        </p:nvSpPr>
        <p:spPr/>
        <p:txBody>
          <a:bodyPr/>
          <a:lstStyle/>
          <a:p>
            <a:fld id="{9261D0F5-9B66-514D-A39F-60F3FC3A56B3}" type="slidenum">
              <a:rPr lang="en-US" smtClean="0"/>
              <a:t>‹#›</a:t>
            </a:fld>
            <a:endParaRPr lang="en-US"/>
          </a:p>
        </p:txBody>
      </p:sp>
    </p:spTree>
    <p:extLst>
      <p:ext uri="{BB962C8B-B14F-4D97-AF65-F5344CB8AC3E}">
        <p14:creationId xmlns:p14="http://schemas.microsoft.com/office/powerpoint/2010/main" val="1225563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1DB71-B181-1449-8C0B-17E31B79A25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BB3549D-8CB7-9247-80E3-B0061627AA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479D6D-1A8F-EF4F-A789-57B9528B43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D22ED6D-7868-7845-9A74-C88584FE74AA}"/>
              </a:ext>
            </a:extLst>
          </p:cNvPr>
          <p:cNvSpPr>
            <a:spLocks noGrp="1"/>
          </p:cNvSpPr>
          <p:nvPr>
            <p:ph type="dt" sz="half" idx="10"/>
          </p:nvPr>
        </p:nvSpPr>
        <p:spPr/>
        <p:txBody>
          <a:bodyPr/>
          <a:lstStyle/>
          <a:p>
            <a:fld id="{D5FEC2E7-AE20-E442-9D31-08A9C6B4B42D}" type="datetimeFigureOut">
              <a:rPr lang="en-US" smtClean="0"/>
              <a:t>6/11/21</a:t>
            </a:fld>
            <a:endParaRPr lang="en-US"/>
          </a:p>
        </p:txBody>
      </p:sp>
      <p:sp>
        <p:nvSpPr>
          <p:cNvPr id="6" name="Footer Placeholder 5">
            <a:extLst>
              <a:ext uri="{FF2B5EF4-FFF2-40B4-BE49-F238E27FC236}">
                <a16:creationId xmlns:a16="http://schemas.microsoft.com/office/drawing/2014/main" id="{F2A42F0B-0682-D84F-854E-6B08D45169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05DE59-3468-0744-BF2B-0F2D4AE55221}"/>
              </a:ext>
            </a:extLst>
          </p:cNvPr>
          <p:cNvSpPr>
            <a:spLocks noGrp="1"/>
          </p:cNvSpPr>
          <p:nvPr>
            <p:ph type="sldNum" sz="quarter" idx="12"/>
          </p:nvPr>
        </p:nvSpPr>
        <p:spPr/>
        <p:txBody>
          <a:bodyPr/>
          <a:lstStyle/>
          <a:p>
            <a:fld id="{9261D0F5-9B66-514D-A39F-60F3FC3A56B3}" type="slidenum">
              <a:rPr lang="en-US" smtClean="0"/>
              <a:t>‹#›</a:t>
            </a:fld>
            <a:endParaRPr lang="en-US"/>
          </a:p>
        </p:txBody>
      </p:sp>
    </p:spTree>
    <p:extLst>
      <p:ext uri="{BB962C8B-B14F-4D97-AF65-F5344CB8AC3E}">
        <p14:creationId xmlns:p14="http://schemas.microsoft.com/office/powerpoint/2010/main" val="583797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DC266F-7468-6C40-8B29-32F7EABF82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082766C-6E6E-3B46-B080-E718D320FD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7EFE399-7744-8F4A-B58F-00E96F91F1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EC2E7-AE20-E442-9D31-08A9C6B4B42D}" type="datetimeFigureOut">
              <a:rPr lang="en-US" smtClean="0"/>
              <a:t>6/11/21</a:t>
            </a:fld>
            <a:endParaRPr lang="en-US"/>
          </a:p>
        </p:txBody>
      </p:sp>
      <p:sp>
        <p:nvSpPr>
          <p:cNvPr id="5" name="Footer Placeholder 4">
            <a:extLst>
              <a:ext uri="{FF2B5EF4-FFF2-40B4-BE49-F238E27FC236}">
                <a16:creationId xmlns:a16="http://schemas.microsoft.com/office/drawing/2014/main" id="{57365351-10C4-174C-941A-5D95B2E55D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5AFE6A-39E3-A641-8B99-A0FD483472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61D0F5-9B66-514D-A39F-60F3FC3A56B3}" type="slidenum">
              <a:rPr lang="en-US" smtClean="0"/>
              <a:t>‹#›</a:t>
            </a:fld>
            <a:endParaRPr lang="en-US"/>
          </a:p>
        </p:txBody>
      </p:sp>
    </p:spTree>
    <p:extLst>
      <p:ext uri="{BB962C8B-B14F-4D97-AF65-F5344CB8AC3E}">
        <p14:creationId xmlns:p14="http://schemas.microsoft.com/office/powerpoint/2010/main" val="929354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765C7-06CF-8240-AE40-18D568C8F6B0}"/>
              </a:ext>
            </a:extLst>
          </p:cNvPr>
          <p:cNvSpPr>
            <a:spLocks noGrp="1"/>
          </p:cNvSpPr>
          <p:nvPr>
            <p:ph type="title"/>
          </p:nvPr>
        </p:nvSpPr>
        <p:spPr/>
        <p:txBody>
          <a:bodyPr>
            <a:normAutofit/>
          </a:bodyPr>
          <a:lstStyle/>
          <a:p>
            <a:pPr algn="ctr"/>
            <a:r>
              <a:rPr lang="en-US" sz="6000" b="1" dirty="0" err="1">
                <a:latin typeface="NTFPRECURSIVEFK-NORMAL" panose="03000400000000000000" pitchFamily="66" charset="0"/>
              </a:rPr>
              <a:t>Mrs</a:t>
            </a:r>
            <a:r>
              <a:rPr lang="en-US" sz="6000" b="1" dirty="0">
                <a:latin typeface="NTFPRECURSIVEFK-NORMAL" panose="03000400000000000000" pitchFamily="66" charset="0"/>
              </a:rPr>
              <a:t> </a:t>
            </a:r>
            <a:r>
              <a:rPr lang="en-US" sz="6000" b="1" dirty="0" err="1">
                <a:latin typeface="NTFPRECURSIVEFK-NORMAL" panose="03000400000000000000" pitchFamily="66" charset="0"/>
              </a:rPr>
              <a:t>Hewison’s</a:t>
            </a:r>
            <a:r>
              <a:rPr lang="en-US" sz="6000" b="1" dirty="0">
                <a:latin typeface="NTFPRECURSIVEFK-NORMAL" panose="03000400000000000000" pitchFamily="66" charset="0"/>
              </a:rPr>
              <a:t> RWI group</a:t>
            </a:r>
          </a:p>
        </p:txBody>
      </p:sp>
      <p:sp>
        <p:nvSpPr>
          <p:cNvPr id="3" name="Content Placeholder 2">
            <a:extLst>
              <a:ext uri="{FF2B5EF4-FFF2-40B4-BE49-F238E27FC236}">
                <a16:creationId xmlns:a16="http://schemas.microsoft.com/office/drawing/2014/main" id="{D17FFB87-C1F6-CB4A-9CAB-10E6EDB52C67}"/>
              </a:ext>
            </a:extLst>
          </p:cNvPr>
          <p:cNvSpPr>
            <a:spLocks noGrp="1"/>
          </p:cNvSpPr>
          <p:nvPr>
            <p:ph idx="1"/>
          </p:nvPr>
        </p:nvSpPr>
        <p:spPr>
          <a:xfrm>
            <a:off x="838200" y="1690688"/>
            <a:ext cx="10515600" cy="4802187"/>
          </a:xfrm>
        </p:spPr>
        <p:txBody>
          <a:bodyPr>
            <a:normAutofit/>
          </a:bodyPr>
          <a:lstStyle/>
          <a:p>
            <a:pPr marL="0" indent="0">
              <a:buNone/>
            </a:pPr>
            <a:r>
              <a:rPr lang="en-US" sz="3900" dirty="0">
                <a:latin typeface="NTFPRECURSIVEFK-NORMAL" panose="03000400000000000000" pitchFamily="66" charset="0"/>
              </a:rPr>
              <a:t>This PowerPoint/PDF contains the text and activities your child should work through over the course of the lesson.</a:t>
            </a:r>
          </a:p>
          <a:p>
            <a:pPr marL="0" indent="0" algn="ctr">
              <a:buNone/>
            </a:pPr>
            <a:r>
              <a:rPr lang="en-US" sz="3900" b="1" dirty="0">
                <a:latin typeface="NTFPRECURSIVEFK-NORMAL" panose="03000400000000000000" pitchFamily="66" charset="0"/>
              </a:rPr>
              <a:t>Please do not print this document. </a:t>
            </a:r>
          </a:p>
          <a:p>
            <a:pPr marL="0" indent="0">
              <a:buNone/>
            </a:pPr>
            <a:r>
              <a:rPr lang="en-US" sz="3900" dirty="0">
                <a:latin typeface="NTFPRECURSIVEFK-NORMAL" panose="03000400000000000000" pitchFamily="66" charset="0"/>
              </a:rPr>
              <a:t>Your child will be able to complete the lesson simply by accessing this on a screen such as a laptop or tablet.</a:t>
            </a:r>
          </a:p>
          <a:p>
            <a:pPr marL="0" indent="0">
              <a:buNone/>
            </a:pPr>
            <a:r>
              <a:rPr lang="en-US" sz="3900" dirty="0">
                <a:latin typeface="NTFPRECURSIVEFK-NORMAL" panose="03000400000000000000" pitchFamily="66" charset="0"/>
              </a:rPr>
              <a:t>All written tasks can be done on paper. Ideally this would be lined, but again any paper is acceptable. </a:t>
            </a:r>
          </a:p>
        </p:txBody>
      </p:sp>
    </p:spTree>
    <p:extLst>
      <p:ext uri="{BB962C8B-B14F-4D97-AF65-F5344CB8AC3E}">
        <p14:creationId xmlns:p14="http://schemas.microsoft.com/office/powerpoint/2010/main" val="1005044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D0B816-0018-1A4C-ACF8-217DAF5C6230}"/>
              </a:ext>
            </a:extLst>
          </p:cNvPr>
          <p:cNvSpPr>
            <a:spLocks noGrp="1"/>
          </p:cNvSpPr>
          <p:nvPr>
            <p:ph idx="1"/>
          </p:nvPr>
        </p:nvSpPr>
        <p:spPr/>
        <p:txBody>
          <a:bodyPr>
            <a:normAutofit/>
          </a:bodyPr>
          <a:lstStyle/>
          <a:p>
            <a:pPr marL="0" indent="0" algn="ctr">
              <a:buNone/>
            </a:pPr>
            <a:r>
              <a:rPr lang="en-US" sz="19900" dirty="0">
                <a:latin typeface="NTFPRECURSIVEFK-NORMAL" panose="03000400000000000000" pitchFamily="66" charset="0"/>
              </a:rPr>
              <a:t>glue</a:t>
            </a:r>
          </a:p>
        </p:txBody>
      </p:sp>
      <p:sp>
        <p:nvSpPr>
          <p:cNvPr id="4" name="Title 1">
            <a:extLst>
              <a:ext uri="{FF2B5EF4-FFF2-40B4-BE49-F238E27FC236}">
                <a16:creationId xmlns:a16="http://schemas.microsoft.com/office/drawing/2014/main" id="{2DAB5B1B-4E49-1946-905D-2A1781CBD2AD}"/>
              </a:ext>
            </a:extLst>
          </p:cNvPr>
          <p:cNvSpPr>
            <a:spLocks noGrp="1"/>
          </p:cNvSpPr>
          <p:nvPr>
            <p:ph type="title"/>
          </p:nvPr>
        </p:nvSpPr>
        <p:spPr>
          <a:xfrm>
            <a:off x="243840" y="128016"/>
            <a:ext cx="10515600" cy="476123"/>
          </a:xfrm>
        </p:spPr>
        <p:txBody>
          <a:bodyPr>
            <a:normAutofit fontScale="90000"/>
          </a:bodyPr>
          <a:lstStyle/>
          <a:p>
            <a:r>
              <a:rPr lang="en-US" sz="2800" b="1" dirty="0">
                <a:solidFill>
                  <a:schemeClr val="bg1">
                    <a:lumMod val="75000"/>
                  </a:schemeClr>
                </a:solidFill>
                <a:latin typeface="NTFPRECURSIVEFK-NORMAL" panose="03000400000000000000" pitchFamily="66" charset="0"/>
              </a:rPr>
              <a:t>Wednesday</a:t>
            </a:r>
          </a:p>
        </p:txBody>
      </p:sp>
    </p:spTree>
    <p:extLst>
      <p:ext uri="{BB962C8B-B14F-4D97-AF65-F5344CB8AC3E}">
        <p14:creationId xmlns:p14="http://schemas.microsoft.com/office/powerpoint/2010/main" val="2804152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D0B816-0018-1A4C-ACF8-217DAF5C6230}"/>
              </a:ext>
            </a:extLst>
          </p:cNvPr>
          <p:cNvSpPr>
            <a:spLocks noGrp="1"/>
          </p:cNvSpPr>
          <p:nvPr>
            <p:ph idx="1"/>
          </p:nvPr>
        </p:nvSpPr>
        <p:spPr/>
        <p:txBody>
          <a:bodyPr>
            <a:normAutofit/>
          </a:bodyPr>
          <a:lstStyle/>
          <a:p>
            <a:pPr marL="0" indent="0" algn="ctr">
              <a:buNone/>
            </a:pPr>
            <a:r>
              <a:rPr lang="en-US" sz="19900" dirty="0">
                <a:latin typeface="NTFPRECURSIVEFK-NORMAL" panose="03000400000000000000" pitchFamily="66" charset="0"/>
              </a:rPr>
              <a:t>fuel</a:t>
            </a:r>
          </a:p>
        </p:txBody>
      </p:sp>
      <p:sp>
        <p:nvSpPr>
          <p:cNvPr id="4" name="Title 1">
            <a:extLst>
              <a:ext uri="{FF2B5EF4-FFF2-40B4-BE49-F238E27FC236}">
                <a16:creationId xmlns:a16="http://schemas.microsoft.com/office/drawing/2014/main" id="{2DAB5B1B-4E49-1946-905D-2A1781CBD2AD}"/>
              </a:ext>
            </a:extLst>
          </p:cNvPr>
          <p:cNvSpPr>
            <a:spLocks noGrp="1"/>
          </p:cNvSpPr>
          <p:nvPr>
            <p:ph type="title"/>
          </p:nvPr>
        </p:nvSpPr>
        <p:spPr>
          <a:xfrm>
            <a:off x="243840" y="128016"/>
            <a:ext cx="10515600" cy="476123"/>
          </a:xfrm>
        </p:spPr>
        <p:txBody>
          <a:bodyPr>
            <a:normAutofit fontScale="90000"/>
          </a:bodyPr>
          <a:lstStyle/>
          <a:p>
            <a:r>
              <a:rPr lang="en-US" sz="2800" b="1" dirty="0">
                <a:solidFill>
                  <a:schemeClr val="bg1">
                    <a:lumMod val="75000"/>
                  </a:schemeClr>
                </a:solidFill>
                <a:latin typeface="NTFPRECURSIVEFK-NORMAL" panose="03000400000000000000" pitchFamily="66" charset="0"/>
              </a:rPr>
              <a:t>Wednesday</a:t>
            </a:r>
          </a:p>
        </p:txBody>
      </p:sp>
    </p:spTree>
    <p:extLst>
      <p:ext uri="{BB962C8B-B14F-4D97-AF65-F5344CB8AC3E}">
        <p14:creationId xmlns:p14="http://schemas.microsoft.com/office/powerpoint/2010/main" val="1453277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D0B816-0018-1A4C-ACF8-217DAF5C6230}"/>
              </a:ext>
            </a:extLst>
          </p:cNvPr>
          <p:cNvSpPr>
            <a:spLocks noGrp="1"/>
          </p:cNvSpPr>
          <p:nvPr>
            <p:ph idx="1"/>
          </p:nvPr>
        </p:nvSpPr>
        <p:spPr/>
        <p:txBody>
          <a:bodyPr>
            <a:normAutofit/>
          </a:bodyPr>
          <a:lstStyle/>
          <a:p>
            <a:pPr marL="0" indent="0" algn="ctr">
              <a:buNone/>
            </a:pPr>
            <a:r>
              <a:rPr lang="en-US" sz="19900" dirty="0">
                <a:latin typeface="NTFPRECURSIVEFK-NORMAL" panose="03000400000000000000" pitchFamily="66" charset="0"/>
              </a:rPr>
              <a:t>statue</a:t>
            </a:r>
          </a:p>
        </p:txBody>
      </p:sp>
      <p:sp>
        <p:nvSpPr>
          <p:cNvPr id="4" name="Title 1">
            <a:extLst>
              <a:ext uri="{FF2B5EF4-FFF2-40B4-BE49-F238E27FC236}">
                <a16:creationId xmlns:a16="http://schemas.microsoft.com/office/drawing/2014/main" id="{2DAB5B1B-4E49-1946-905D-2A1781CBD2AD}"/>
              </a:ext>
            </a:extLst>
          </p:cNvPr>
          <p:cNvSpPr>
            <a:spLocks noGrp="1"/>
          </p:cNvSpPr>
          <p:nvPr>
            <p:ph type="title"/>
          </p:nvPr>
        </p:nvSpPr>
        <p:spPr>
          <a:xfrm>
            <a:off x="243840" y="128016"/>
            <a:ext cx="10515600" cy="476123"/>
          </a:xfrm>
        </p:spPr>
        <p:txBody>
          <a:bodyPr>
            <a:normAutofit fontScale="90000"/>
          </a:bodyPr>
          <a:lstStyle/>
          <a:p>
            <a:r>
              <a:rPr lang="en-US" sz="2800" b="1" dirty="0">
                <a:solidFill>
                  <a:schemeClr val="bg1">
                    <a:lumMod val="75000"/>
                  </a:schemeClr>
                </a:solidFill>
                <a:latin typeface="NTFPRECURSIVEFK-NORMAL" panose="03000400000000000000" pitchFamily="66" charset="0"/>
              </a:rPr>
              <a:t>Wednesday</a:t>
            </a:r>
          </a:p>
        </p:txBody>
      </p:sp>
    </p:spTree>
    <p:extLst>
      <p:ext uri="{BB962C8B-B14F-4D97-AF65-F5344CB8AC3E}">
        <p14:creationId xmlns:p14="http://schemas.microsoft.com/office/powerpoint/2010/main" val="2448416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C2728-55F4-5049-945B-82B42D7B9138}"/>
              </a:ext>
            </a:extLst>
          </p:cNvPr>
          <p:cNvSpPr>
            <a:spLocks noGrp="1"/>
          </p:cNvSpPr>
          <p:nvPr>
            <p:ph type="title"/>
          </p:nvPr>
        </p:nvSpPr>
        <p:spPr/>
        <p:txBody>
          <a:bodyPr>
            <a:noAutofit/>
          </a:bodyPr>
          <a:lstStyle/>
          <a:p>
            <a:r>
              <a:rPr lang="en-US" sz="4800" dirty="0">
                <a:latin typeface="NTFPRECURSIVEFK-NORMAL" panose="03000400000000000000" pitchFamily="66" charset="0"/>
              </a:rPr>
              <a:t>Today’s focus sound is </a:t>
            </a:r>
            <a:r>
              <a:rPr lang="en-US" sz="4800" b="1" dirty="0" err="1">
                <a:latin typeface="NTFPRECURSIVEFK-NORMAL" panose="03000400000000000000" pitchFamily="66" charset="0"/>
              </a:rPr>
              <a:t>ue</a:t>
            </a:r>
            <a:r>
              <a:rPr lang="en-US" sz="4800" dirty="0">
                <a:latin typeface="NTFPRECURSIVEFK-NORMAL" panose="03000400000000000000" pitchFamily="66" charset="0"/>
              </a:rPr>
              <a:t> as in: ‘to the rescue’.</a:t>
            </a:r>
          </a:p>
        </p:txBody>
      </p:sp>
      <p:sp>
        <p:nvSpPr>
          <p:cNvPr id="3" name="Content Placeholder 2">
            <a:extLst>
              <a:ext uri="{FF2B5EF4-FFF2-40B4-BE49-F238E27FC236}">
                <a16:creationId xmlns:a16="http://schemas.microsoft.com/office/drawing/2014/main" id="{6A584224-0638-B64B-883B-F81E82D9EBFE}"/>
              </a:ext>
            </a:extLst>
          </p:cNvPr>
          <p:cNvSpPr>
            <a:spLocks noGrp="1"/>
          </p:cNvSpPr>
          <p:nvPr>
            <p:ph idx="1"/>
          </p:nvPr>
        </p:nvSpPr>
        <p:spPr>
          <a:xfrm>
            <a:off x="231648" y="1840991"/>
            <a:ext cx="11728704" cy="4913377"/>
          </a:xfrm>
        </p:spPr>
        <p:txBody>
          <a:bodyPr>
            <a:normAutofit lnSpcReduction="10000"/>
          </a:bodyPr>
          <a:lstStyle/>
          <a:p>
            <a:pPr marL="0" indent="0">
              <a:buNone/>
            </a:pPr>
            <a:r>
              <a:rPr lang="en-US" sz="3600" dirty="0">
                <a:latin typeface="NTFPRECURSIVEFK-NORMAL" panose="03000400000000000000" pitchFamily="66" charset="0"/>
              </a:rPr>
              <a:t>Next ask your child to spell each word. </a:t>
            </a:r>
          </a:p>
          <a:p>
            <a:pPr marL="0" indent="0">
              <a:buNone/>
            </a:pPr>
            <a:r>
              <a:rPr lang="en-US" sz="3600" dirty="0">
                <a:latin typeface="NTFPRECURSIVEFK-NORMAL" panose="03000400000000000000" pitchFamily="66" charset="0"/>
              </a:rPr>
              <a:t>They should:</a:t>
            </a:r>
          </a:p>
          <a:p>
            <a:r>
              <a:rPr lang="en-US" sz="3600" dirty="0">
                <a:latin typeface="NTFPRECURSIVEFK-NORMAL" panose="03000400000000000000" pitchFamily="66" charset="0"/>
              </a:rPr>
              <a:t>use their ‘Fred Fingers’ to identify how many sounds in each word</a:t>
            </a:r>
          </a:p>
          <a:p>
            <a:r>
              <a:rPr lang="en-US" sz="3600" dirty="0">
                <a:latin typeface="NTFPRECURSIVEFK-NORMAL" panose="03000400000000000000" pitchFamily="66" charset="0"/>
              </a:rPr>
              <a:t>pinch the sounds</a:t>
            </a:r>
          </a:p>
          <a:p>
            <a:r>
              <a:rPr lang="en-US" sz="3600" dirty="0">
                <a:latin typeface="NTFPRECURSIVEFK-NORMAL" panose="03000400000000000000" pitchFamily="66" charset="0"/>
              </a:rPr>
              <a:t>write the word</a:t>
            </a:r>
          </a:p>
          <a:p>
            <a:r>
              <a:rPr lang="en-US" sz="3600" dirty="0">
                <a:latin typeface="NTFPRECURSIVEFK-NORMAL" panose="03000400000000000000" pitchFamily="66" charset="0"/>
              </a:rPr>
              <a:t>check the word and make any corrections as necessary</a:t>
            </a:r>
          </a:p>
          <a:p>
            <a:pPr marL="0" indent="0">
              <a:buNone/>
            </a:pPr>
            <a:endParaRPr lang="en-US" sz="3600" dirty="0">
              <a:latin typeface="NTFPRECURSIVEFK-NORMAL" panose="03000400000000000000" pitchFamily="66" charset="0"/>
            </a:endParaRPr>
          </a:p>
          <a:p>
            <a:pPr marL="0" indent="0">
              <a:buNone/>
            </a:pPr>
            <a:r>
              <a:rPr lang="en-US" sz="3600" b="1" dirty="0">
                <a:latin typeface="NTFPRECURSIVEFK-NORMAL" panose="03000400000000000000" pitchFamily="66" charset="0"/>
              </a:rPr>
              <a:t>Again, your child will be familiar with this – ask them to teach you!</a:t>
            </a:r>
          </a:p>
        </p:txBody>
      </p:sp>
      <p:sp>
        <p:nvSpPr>
          <p:cNvPr id="4" name="Title 1">
            <a:extLst>
              <a:ext uri="{FF2B5EF4-FFF2-40B4-BE49-F238E27FC236}">
                <a16:creationId xmlns:a16="http://schemas.microsoft.com/office/drawing/2014/main" id="{878FBDD7-9FC3-E24A-B915-4252E24B93B7}"/>
              </a:ext>
            </a:extLst>
          </p:cNvPr>
          <p:cNvSpPr txBox="1">
            <a:spLocks/>
          </p:cNvSpPr>
          <p:nvPr/>
        </p:nvSpPr>
        <p:spPr>
          <a:xfrm>
            <a:off x="243840" y="128016"/>
            <a:ext cx="10515600" cy="47612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chemeClr val="bg1">
                    <a:lumMod val="75000"/>
                  </a:schemeClr>
                </a:solidFill>
                <a:latin typeface="NTFPRECURSIVEFK-NORMAL" panose="03000400000000000000" pitchFamily="66" charset="0"/>
              </a:rPr>
              <a:t>Wednesday</a:t>
            </a:r>
          </a:p>
        </p:txBody>
      </p:sp>
    </p:spTree>
    <p:extLst>
      <p:ext uri="{BB962C8B-B14F-4D97-AF65-F5344CB8AC3E}">
        <p14:creationId xmlns:p14="http://schemas.microsoft.com/office/powerpoint/2010/main" val="231103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C2728-55F4-5049-945B-82B42D7B9138}"/>
              </a:ext>
            </a:extLst>
          </p:cNvPr>
          <p:cNvSpPr>
            <a:spLocks noGrp="1"/>
          </p:cNvSpPr>
          <p:nvPr>
            <p:ph type="title"/>
          </p:nvPr>
        </p:nvSpPr>
        <p:spPr>
          <a:xfrm>
            <a:off x="838200" y="377317"/>
            <a:ext cx="10515600" cy="1325563"/>
          </a:xfrm>
        </p:spPr>
        <p:txBody>
          <a:bodyPr>
            <a:noAutofit/>
          </a:bodyPr>
          <a:lstStyle/>
          <a:p>
            <a:pPr algn="ctr"/>
            <a:r>
              <a:rPr lang="en-US" sz="4800" dirty="0">
                <a:latin typeface="NTFPRECURSIVEFK-NORMAL" panose="03000400000000000000" pitchFamily="66" charset="0"/>
              </a:rPr>
              <a:t>Grammar focus</a:t>
            </a:r>
          </a:p>
        </p:txBody>
      </p:sp>
      <p:sp>
        <p:nvSpPr>
          <p:cNvPr id="3" name="Content Placeholder 2">
            <a:extLst>
              <a:ext uri="{FF2B5EF4-FFF2-40B4-BE49-F238E27FC236}">
                <a16:creationId xmlns:a16="http://schemas.microsoft.com/office/drawing/2014/main" id="{6A584224-0638-B64B-883B-F81E82D9EBFE}"/>
              </a:ext>
            </a:extLst>
          </p:cNvPr>
          <p:cNvSpPr>
            <a:spLocks noGrp="1"/>
          </p:cNvSpPr>
          <p:nvPr>
            <p:ph idx="1"/>
          </p:nvPr>
        </p:nvSpPr>
        <p:spPr>
          <a:xfrm>
            <a:off x="109728" y="1365503"/>
            <a:ext cx="11728704" cy="5364481"/>
          </a:xfrm>
        </p:spPr>
        <p:txBody>
          <a:bodyPr>
            <a:normAutofit fontScale="92500"/>
          </a:bodyPr>
          <a:lstStyle/>
          <a:p>
            <a:pPr marL="0" indent="0">
              <a:buNone/>
            </a:pPr>
            <a:r>
              <a:rPr lang="en-GB" sz="3600" dirty="0">
                <a:latin typeface="NTFPRECURSIVEFK-NORMAL" panose="03000400000000000000" pitchFamily="66" charset="0"/>
              </a:rPr>
              <a:t>Tell (or remind) your child that a verb tells us what someone or something is doing. It is an ‘action’ word. Write: I walked to the barn. Say the sentence and ask your child to repeat. Ask your child to say which word is the verb in the sentence (walked). Point out the -ed ending and remind your child that a lot of verbs end with -ed in the past tense (when things have already happened). Other examples are: The dog hitched a lift and He barked loudly. </a:t>
            </a:r>
          </a:p>
          <a:p>
            <a:pPr marL="0" indent="0">
              <a:buNone/>
            </a:pPr>
            <a:r>
              <a:rPr lang="en-GB" sz="3600" dirty="0">
                <a:latin typeface="NTFPRECURSIVEFK-NORMAL" panose="03000400000000000000" pitchFamily="66" charset="0"/>
              </a:rPr>
              <a:t>Ask your child to read and identify the verbs in the sentences on the following pages/slides. </a:t>
            </a:r>
          </a:p>
          <a:p>
            <a:pPr marL="0" indent="0">
              <a:buNone/>
            </a:pPr>
            <a:r>
              <a:rPr lang="en-GB" sz="3600" dirty="0">
                <a:latin typeface="NTFPRECURSIVEFK-NORMAL" panose="03000400000000000000" pitchFamily="66" charset="0"/>
              </a:rPr>
              <a:t>(They should identify: agreed, looked, bumped, snorted, ignored, sat. You may need to point out that sat is the past tense of the verb sit even though it does not have the -ed ending.)</a:t>
            </a:r>
            <a:endParaRPr lang="en-US" sz="3600" dirty="0">
              <a:latin typeface="NTFPRECURSIVEFK-NORMAL" panose="03000400000000000000" pitchFamily="66" charset="0"/>
            </a:endParaRPr>
          </a:p>
        </p:txBody>
      </p:sp>
      <p:sp>
        <p:nvSpPr>
          <p:cNvPr id="4" name="Title 1">
            <a:extLst>
              <a:ext uri="{FF2B5EF4-FFF2-40B4-BE49-F238E27FC236}">
                <a16:creationId xmlns:a16="http://schemas.microsoft.com/office/drawing/2014/main" id="{878FBDD7-9FC3-E24A-B915-4252E24B93B7}"/>
              </a:ext>
            </a:extLst>
          </p:cNvPr>
          <p:cNvSpPr txBox="1">
            <a:spLocks/>
          </p:cNvSpPr>
          <p:nvPr/>
        </p:nvSpPr>
        <p:spPr>
          <a:xfrm>
            <a:off x="243840" y="128016"/>
            <a:ext cx="10515600" cy="47612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chemeClr val="bg1">
                    <a:lumMod val="75000"/>
                  </a:schemeClr>
                </a:solidFill>
                <a:latin typeface="NTFPRECURSIVEFK-NORMAL" panose="03000400000000000000" pitchFamily="66" charset="0"/>
              </a:rPr>
              <a:t>Thursday</a:t>
            </a:r>
          </a:p>
        </p:txBody>
      </p:sp>
    </p:spTree>
    <p:extLst>
      <p:ext uri="{BB962C8B-B14F-4D97-AF65-F5344CB8AC3E}">
        <p14:creationId xmlns:p14="http://schemas.microsoft.com/office/powerpoint/2010/main" val="2856190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C2728-55F4-5049-945B-82B42D7B9138}"/>
              </a:ext>
            </a:extLst>
          </p:cNvPr>
          <p:cNvSpPr>
            <a:spLocks noGrp="1"/>
          </p:cNvSpPr>
          <p:nvPr>
            <p:ph type="title"/>
          </p:nvPr>
        </p:nvSpPr>
        <p:spPr>
          <a:xfrm>
            <a:off x="838200" y="377317"/>
            <a:ext cx="10515600" cy="1325563"/>
          </a:xfrm>
        </p:spPr>
        <p:txBody>
          <a:bodyPr>
            <a:noAutofit/>
          </a:bodyPr>
          <a:lstStyle/>
          <a:p>
            <a:pPr algn="ctr"/>
            <a:r>
              <a:rPr lang="en-US" sz="4800" dirty="0">
                <a:latin typeface="NTFPRECURSIVEFK-NORMAL" panose="03000400000000000000" pitchFamily="66" charset="0"/>
              </a:rPr>
              <a:t>Grammar focus</a:t>
            </a:r>
          </a:p>
        </p:txBody>
      </p:sp>
      <p:sp>
        <p:nvSpPr>
          <p:cNvPr id="3" name="Content Placeholder 2">
            <a:extLst>
              <a:ext uri="{FF2B5EF4-FFF2-40B4-BE49-F238E27FC236}">
                <a16:creationId xmlns:a16="http://schemas.microsoft.com/office/drawing/2014/main" id="{6A584224-0638-B64B-883B-F81E82D9EBFE}"/>
              </a:ext>
            </a:extLst>
          </p:cNvPr>
          <p:cNvSpPr>
            <a:spLocks noGrp="1"/>
          </p:cNvSpPr>
          <p:nvPr>
            <p:ph idx="1"/>
          </p:nvPr>
        </p:nvSpPr>
        <p:spPr>
          <a:xfrm>
            <a:off x="109728" y="1365503"/>
            <a:ext cx="11728704" cy="5364481"/>
          </a:xfrm>
        </p:spPr>
        <p:txBody>
          <a:bodyPr>
            <a:normAutofit/>
          </a:bodyPr>
          <a:lstStyle/>
          <a:p>
            <a:pPr marL="0" indent="0">
              <a:buNone/>
            </a:pPr>
            <a:r>
              <a:rPr lang="en-US" sz="5400" dirty="0">
                <a:latin typeface="NTFPRECURSIVEFK-NORMAL" panose="03000400000000000000" pitchFamily="66" charset="0"/>
              </a:rPr>
              <a:t>The sheepdog and the goose agreed with the horse. </a:t>
            </a:r>
          </a:p>
          <a:p>
            <a:pPr marL="0" indent="0">
              <a:buNone/>
            </a:pPr>
            <a:endParaRPr lang="en-US" sz="5400" dirty="0">
              <a:latin typeface="NTFPRECURSIVEFK-NORMAL" panose="03000400000000000000" pitchFamily="66" charset="0"/>
            </a:endParaRPr>
          </a:p>
          <a:p>
            <a:pPr marL="0" indent="0">
              <a:buNone/>
            </a:pPr>
            <a:r>
              <a:rPr lang="en-US" sz="5400" dirty="0">
                <a:latin typeface="NTFPRECURSIVEFK-NORMAL" panose="03000400000000000000" pitchFamily="66" charset="0"/>
              </a:rPr>
              <a:t>He looked to the left and he looked to the right. </a:t>
            </a:r>
          </a:p>
          <a:p>
            <a:pPr marL="0" indent="0">
              <a:buNone/>
            </a:pPr>
            <a:endParaRPr lang="en-US" sz="5400" dirty="0">
              <a:latin typeface="NTFPRECURSIVEFK-NORMAL" panose="03000400000000000000" pitchFamily="66" charset="0"/>
            </a:endParaRPr>
          </a:p>
          <a:p>
            <a:pPr marL="0" indent="0">
              <a:buNone/>
            </a:pPr>
            <a:r>
              <a:rPr lang="en-US" sz="5400" dirty="0">
                <a:latin typeface="NTFPRECURSIVEFK-NORMAL" panose="03000400000000000000" pitchFamily="66" charset="0"/>
              </a:rPr>
              <a:t>The cart bumped along the track. </a:t>
            </a:r>
          </a:p>
          <a:p>
            <a:pPr marL="0" indent="0">
              <a:buNone/>
            </a:pPr>
            <a:endParaRPr lang="en-US" sz="4400" dirty="0">
              <a:latin typeface="NTFPRECURSIVEFK-NORMAL" panose="03000400000000000000" pitchFamily="66" charset="0"/>
            </a:endParaRPr>
          </a:p>
        </p:txBody>
      </p:sp>
      <p:sp>
        <p:nvSpPr>
          <p:cNvPr id="4" name="Title 1">
            <a:extLst>
              <a:ext uri="{FF2B5EF4-FFF2-40B4-BE49-F238E27FC236}">
                <a16:creationId xmlns:a16="http://schemas.microsoft.com/office/drawing/2014/main" id="{878FBDD7-9FC3-E24A-B915-4252E24B93B7}"/>
              </a:ext>
            </a:extLst>
          </p:cNvPr>
          <p:cNvSpPr txBox="1">
            <a:spLocks/>
          </p:cNvSpPr>
          <p:nvPr/>
        </p:nvSpPr>
        <p:spPr>
          <a:xfrm>
            <a:off x="243840" y="128016"/>
            <a:ext cx="10515600" cy="47612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chemeClr val="bg1">
                    <a:lumMod val="75000"/>
                  </a:schemeClr>
                </a:solidFill>
                <a:latin typeface="NTFPRECURSIVEFK-NORMAL" panose="03000400000000000000" pitchFamily="66" charset="0"/>
              </a:rPr>
              <a:t>Thursday</a:t>
            </a:r>
          </a:p>
        </p:txBody>
      </p:sp>
    </p:spTree>
    <p:extLst>
      <p:ext uri="{BB962C8B-B14F-4D97-AF65-F5344CB8AC3E}">
        <p14:creationId xmlns:p14="http://schemas.microsoft.com/office/powerpoint/2010/main" val="542547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C2728-55F4-5049-945B-82B42D7B9138}"/>
              </a:ext>
            </a:extLst>
          </p:cNvPr>
          <p:cNvSpPr>
            <a:spLocks noGrp="1"/>
          </p:cNvSpPr>
          <p:nvPr>
            <p:ph type="title"/>
          </p:nvPr>
        </p:nvSpPr>
        <p:spPr>
          <a:xfrm>
            <a:off x="838200" y="377317"/>
            <a:ext cx="10515600" cy="1325563"/>
          </a:xfrm>
        </p:spPr>
        <p:txBody>
          <a:bodyPr>
            <a:noAutofit/>
          </a:bodyPr>
          <a:lstStyle/>
          <a:p>
            <a:pPr algn="ctr"/>
            <a:r>
              <a:rPr lang="en-US" sz="4800" dirty="0">
                <a:latin typeface="NTFPRECURSIVEFK-NORMAL" panose="03000400000000000000" pitchFamily="66" charset="0"/>
              </a:rPr>
              <a:t>Grammar focus</a:t>
            </a:r>
          </a:p>
        </p:txBody>
      </p:sp>
      <p:sp>
        <p:nvSpPr>
          <p:cNvPr id="3" name="Content Placeholder 2">
            <a:extLst>
              <a:ext uri="{FF2B5EF4-FFF2-40B4-BE49-F238E27FC236}">
                <a16:creationId xmlns:a16="http://schemas.microsoft.com/office/drawing/2014/main" id="{6A584224-0638-B64B-883B-F81E82D9EBFE}"/>
              </a:ext>
            </a:extLst>
          </p:cNvPr>
          <p:cNvSpPr>
            <a:spLocks noGrp="1"/>
          </p:cNvSpPr>
          <p:nvPr>
            <p:ph idx="1"/>
          </p:nvPr>
        </p:nvSpPr>
        <p:spPr>
          <a:xfrm>
            <a:off x="109728" y="1365503"/>
            <a:ext cx="11728704" cy="5364481"/>
          </a:xfrm>
        </p:spPr>
        <p:txBody>
          <a:bodyPr>
            <a:normAutofit/>
          </a:bodyPr>
          <a:lstStyle/>
          <a:p>
            <a:pPr marL="0" indent="0">
              <a:buNone/>
            </a:pPr>
            <a:r>
              <a:rPr lang="en-US" sz="5400" dirty="0">
                <a:latin typeface="NTFPRECURSIVEFK-NORMAL" panose="03000400000000000000" pitchFamily="66" charset="0"/>
              </a:rPr>
              <a:t>“I am the best!” he snorted loudly. </a:t>
            </a:r>
          </a:p>
          <a:p>
            <a:pPr marL="0" indent="0">
              <a:buNone/>
            </a:pPr>
            <a:endParaRPr lang="en-US" sz="5400" dirty="0">
              <a:latin typeface="NTFPRECURSIVEFK-NORMAL" panose="03000400000000000000" pitchFamily="66" charset="0"/>
            </a:endParaRPr>
          </a:p>
          <a:p>
            <a:pPr marL="0" indent="0">
              <a:buNone/>
            </a:pPr>
            <a:r>
              <a:rPr lang="en-US" sz="5400" dirty="0">
                <a:latin typeface="NTFPRECURSIVEFK-NORMAL" panose="03000400000000000000" pitchFamily="66" charset="0"/>
              </a:rPr>
              <a:t>The goose ignored the horse and the sheepdog. </a:t>
            </a:r>
          </a:p>
          <a:p>
            <a:pPr marL="0" indent="0">
              <a:buNone/>
            </a:pPr>
            <a:endParaRPr lang="en-US" sz="5400" dirty="0">
              <a:latin typeface="NTFPRECURSIVEFK-NORMAL" panose="03000400000000000000" pitchFamily="66" charset="0"/>
            </a:endParaRPr>
          </a:p>
          <a:p>
            <a:pPr marL="0" indent="0">
              <a:buNone/>
            </a:pPr>
            <a:r>
              <a:rPr lang="en-US" sz="5400" dirty="0">
                <a:latin typeface="NTFPRECURSIVEFK-NORMAL" panose="03000400000000000000" pitchFamily="66" charset="0"/>
              </a:rPr>
              <a:t>He sat on a sack of corn. </a:t>
            </a:r>
          </a:p>
          <a:p>
            <a:pPr marL="0" indent="0">
              <a:buNone/>
            </a:pPr>
            <a:endParaRPr lang="en-US" sz="4400" dirty="0">
              <a:latin typeface="NTFPRECURSIVEFK-NORMAL" panose="03000400000000000000" pitchFamily="66" charset="0"/>
            </a:endParaRPr>
          </a:p>
        </p:txBody>
      </p:sp>
      <p:sp>
        <p:nvSpPr>
          <p:cNvPr id="4" name="Title 1">
            <a:extLst>
              <a:ext uri="{FF2B5EF4-FFF2-40B4-BE49-F238E27FC236}">
                <a16:creationId xmlns:a16="http://schemas.microsoft.com/office/drawing/2014/main" id="{878FBDD7-9FC3-E24A-B915-4252E24B93B7}"/>
              </a:ext>
            </a:extLst>
          </p:cNvPr>
          <p:cNvSpPr txBox="1">
            <a:spLocks/>
          </p:cNvSpPr>
          <p:nvPr/>
        </p:nvSpPr>
        <p:spPr>
          <a:xfrm>
            <a:off x="243840" y="128016"/>
            <a:ext cx="10515600" cy="47612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chemeClr val="bg1">
                    <a:lumMod val="75000"/>
                  </a:schemeClr>
                </a:solidFill>
                <a:latin typeface="NTFPRECURSIVEFK-NORMAL" panose="03000400000000000000" pitchFamily="66" charset="0"/>
              </a:rPr>
              <a:t>Thursday</a:t>
            </a:r>
          </a:p>
        </p:txBody>
      </p:sp>
    </p:spTree>
    <p:extLst>
      <p:ext uri="{BB962C8B-B14F-4D97-AF65-F5344CB8AC3E}">
        <p14:creationId xmlns:p14="http://schemas.microsoft.com/office/powerpoint/2010/main" val="2836645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C2728-55F4-5049-945B-82B42D7B9138}"/>
              </a:ext>
            </a:extLst>
          </p:cNvPr>
          <p:cNvSpPr>
            <a:spLocks noGrp="1"/>
          </p:cNvSpPr>
          <p:nvPr>
            <p:ph type="title"/>
          </p:nvPr>
        </p:nvSpPr>
        <p:spPr>
          <a:xfrm>
            <a:off x="838200" y="377317"/>
            <a:ext cx="10515600" cy="1325563"/>
          </a:xfrm>
        </p:spPr>
        <p:txBody>
          <a:bodyPr>
            <a:noAutofit/>
          </a:bodyPr>
          <a:lstStyle/>
          <a:p>
            <a:pPr algn="ctr"/>
            <a:r>
              <a:rPr lang="en-US" sz="4800" dirty="0">
                <a:latin typeface="NTFPRECURSIVEFK-NORMAL" panose="03000400000000000000" pitchFamily="66" charset="0"/>
              </a:rPr>
              <a:t>Vocabulary </a:t>
            </a:r>
          </a:p>
        </p:txBody>
      </p:sp>
      <p:sp>
        <p:nvSpPr>
          <p:cNvPr id="3" name="Content Placeholder 2">
            <a:extLst>
              <a:ext uri="{FF2B5EF4-FFF2-40B4-BE49-F238E27FC236}">
                <a16:creationId xmlns:a16="http://schemas.microsoft.com/office/drawing/2014/main" id="{6A584224-0638-B64B-883B-F81E82D9EBFE}"/>
              </a:ext>
            </a:extLst>
          </p:cNvPr>
          <p:cNvSpPr>
            <a:spLocks noGrp="1"/>
          </p:cNvSpPr>
          <p:nvPr>
            <p:ph idx="1"/>
          </p:nvPr>
        </p:nvSpPr>
        <p:spPr>
          <a:xfrm>
            <a:off x="109728" y="1365503"/>
            <a:ext cx="11728704" cy="5364481"/>
          </a:xfrm>
        </p:spPr>
        <p:txBody>
          <a:bodyPr>
            <a:normAutofit/>
          </a:bodyPr>
          <a:lstStyle/>
          <a:p>
            <a:pPr marL="0" indent="0">
              <a:buNone/>
            </a:pPr>
            <a:r>
              <a:rPr lang="en-GB" sz="4400" dirty="0">
                <a:latin typeface="NTFPRECURSIVEFK-NORMAL" panose="03000400000000000000" pitchFamily="66" charset="0"/>
              </a:rPr>
              <a:t>Explain that some words mean the opposite of each other, e.g. hot and cold are opposites. Say the word ‘bad’. Ask your child to say a word that means the opposite (good). </a:t>
            </a:r>
          </a:p>
          <a:p>
            <a:pPr marL="0" indent="0">
              <a:buNone/>
            </a:pPr>
            <a:r>
              <a:rPr lang="en-GB" sz="4400" dirty="0">
                <a:latin typeface="NTFPRECURSIVEFK-NORMAL" panose="03000400000000000000" pitchFamily="66" charset="0"/>
              </a:rPr>
              <a:t>Look at the words on the following page together and see if your child can match the opposites. </a:t>
            </a:r>
          </a:p>
          <a:p>
            <a:pPr marL="0" indent="0">
              <a:buNone/>
            </a:pPr>
            <a:r>
              <a:rPr lang="en-GB" sz="4400" dirty="0">
                <a:latin typeface="NTFPRECURSIVEFK-NORMAL" panose="03000400000000000000" pitchFamily="66" charset="0"/>
              </a:rPr>
              <a:t>Tell your child the correct responses and explain any difficult points as appropriate. </a:t>
            </a:r>
            <a:endParaRPr lang="en-US" sz="4400" dirty="0">
              <a:latin typeface="NTFPRECURSIVEFK-NORMAL" panose="03000400000000000000" pitchFamily="66" charset="0"/>
            </a:endParaRPr>
          </a:p>
        </p:txBody>
      </p:sp>
      <p:sp>
        <p:nvSpPr>
          <p:cNvPr id="4" name="Title 1">
            <a:extLst>
              <a:ext uri="{FF2B5EF4-FFF2-40B4-BE49-F238E27FC236}">
                <a16:creationId xmlns:a16="http://schemas.microsoft.com/office/drawing/2014/main" id="{878FBDD7-9FC3-E24A-B915-4252E24B93B7}"/>
              </a:ext>
            </a:extLst>
          </p:cNvPr>
          <p:cNvSpPr txBox="1">
            <a:spLocks/>
          </p:cNvSpPr>
          <p:nvPr/>
        </p:nvSpPr>
        <p:spPr>
          <a:xfrm>
            <a:off x="243840" y="128016"/>
            <a:ext cx="10515600" cy="47612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chemeClr val="bg1">
                    <a:lumMod val="75000"/>
                  </a:schemeClr>
                </a:solidFill>
                <a:latin typeface="NTFPRECURSIVEFK-NORMAL" panose="03000400000000000000" pitchFamily="66" charset="0"/>
              </a:rPr>
              <a:t>Thursday</a:t>
            </a:r>
          </a:p>
        </p:txBody>
      </p:sp>
    </p:spTree>
    <p:extLst>
      <p:ext uri="{BB962C8B-B14F-4D97-AF65-F5344CB8AC3E}">
        <p14:creationId xmlns:p14="http://schemas.microsoft.com/office/powerpoint/2010/main" val="821352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C2728-55F4-5049-945B-82B42D7B9138}"/>
              </a:ext>
            </a:extLst>
          </p:cNvPr>
          <p:cNvSpPr>
            <a:spLocks noGrp="1"/>
          </p:cNvSpPr>
          <p:nvPr>
            <p:ph type="title"/>
          </p:nvPr>
        </p:nvSpPr>
        <p:spPr>
          <a:xfrm>
            <a:off x="838200" y="377317"/>
            <a:ext cx="10515600" cy="1325563"/>
          </a:xfrm>
        </p:spPr>
        <p:txBody>
          <a:bodyPr>
            <a:noAutofit/>
          </a:bodyPr>
          <a:lstStyle/>
          <a:p>
            <a:pPr algn="ctr"/>
            <a:r>
              <a:rPr lang="en-US" sz="4800" dirty="0">
                <a:latin typeface="NTFPRECURSIVEFK-NORMAL" panose="03000400000000000000" pitchFamily="66" charset="0"/>
              </a:rPr>
              <a:t>Vocabulary </a:t>
            </a:r>
          </a:p>
        </p:txBody>
      </p:sp>
      <p:sp>
        <p:nvSpPr>
          <p:cNvPr id="3" name="Content Placeholder 2">
            <a:extLst>
              <a:ext uri="{FF2B5EF4-FFF2-40B4-BE49-F238E27FC236}">
                <a16:creationId xmlns:a16="http://schemas.microsoft.com/office/drawing/2014/main" id="{6A584224-0638-B64B-883B-F81E82D9EBFE}"/>
              </a:ext>
            </a:extLst>
          </p:cNvPr>
          <p:cNvSpPr>
            <a:spLocks noGrp="1"/>
          </p:cNvSpPr>
          <p:nvPr>
            <p:ph idx="1"/>
          </p:nvPr>
        </p:nvSpPr>
        <p:spPr>
          <a:xfrm>
            <a:off x="109728" y="1365503"/>
            <a:ext cx="11728704" cy="5364481"/>
          </a:xfrm>
        </p:spPr>
        <p:txBody>
          <a:bodyPr>
            <a:normAutofit lnSpcReduction="10000"/>
          </a:bodyPr>
          <a:lstStyle/>
          <a:p>
            <a:pPr marL="0" indent="0">
              <a:buNone/>
            </a:pPr>
            <a:r>
              <a:rPr lang="en-GB" sz="6000" dirty="0">
                <a:latin typeface="NTFPRECURSIVEFK-NORMAL" panose="03000400000000000000" pitchFamily="66" charset="0"/>
              </a:rPr>
              <a:t>		fast					thin</a:t>
            </a:r>
          </a:p>
          <a:p>
            <a:pPr marL="0" indent="0">
              <a:buNone/>
            </a:pPr>
            <a:r>
              <a:rPr lang="en-GB" sz="6000" dirty="0">
                <a:latin typeface="NTFPRECURSIVEFK-NORMAL" panose="03000400000000000000" pitchFamily="66" charset="0"/>
              </a:rPr>
              <a:t>		smart					tall</a:t>
            </a:r>
          </a:p>
          <a:p>
            <a:pPr marL="0" indent="0">
              <a:buNone/>
            </a:pPr>
            <a:r>
              <a:rPr lang="en-GB" sz="6000" dirty="0">
                <a:latin typeface="NTFPRECURSIVEFK-NORMAL" panose="03000400000000000000" pitchFamily="66" charset="0"/>
              </a:rPr>
              <a:t>		agree					plod</a:t>
            </a:r>
          </a:p>
          <a:p>
            <a:pPr marL="0" indent="0">
              <a:buNone/>
            </a:pPr>
            <a:r>
              <a:rPr lang="en-GB" sz="6000" dirty="0">
                <a:latin typeface="NTFPRECURSIVEFK-NORMAL" panose="03000400000000000000" pitchFamily="66" charset="0"/>
              </a:rPr>
              <a:t>		dash					disagree</a:t>
            </a:r>
          </a:p>
          <a:p>
            <a:pPr marL="0" indent="0">
              <a:buNone/>
            </a:pPr>
            <a:r>
              <a:rPr lang="en-GB" sz="6000" dirty="0">
                <a:latin typeface="NTFPRECURSIVEFK-NORMAL" panose="03000400000000000000" pitchFamily="66" charset="0"/>
              </a:rPr>
              <a:t>		short					silly</a:t>
            </a:r>
          </a:p>
          <a:p>
            <a:pPr marL="0" indent="0">
              <a:buNone/>
            </a:pPr>
            <a:r>
              <a:rPr lang="en-GB" sz="6000" dirty="0">
                <a:latin typeface="NTFPRECURSIVEFK-NORMAL" panose="03000400000000000000" pitchFamily="66" charset="0"/>
              </a:rPr>
              <a:t>		fat						slow</a:t>
            </a:r>
            <a:endParaRPr lang="en-GB" sz="4400" dirty="0">
              <a:latin typeface="NTFPRECURSIVEFK-NORMAL" panose="03000400000000000000" pitchFamily="66" charset="0"/>
            </a:endParaRPr>
          </a:p>
        </p:txBody>
      </p:sp>
      <p:sp>
        <p:nvSpPr>
          <p:cNvPr id="4" name="Title 1">
            <a:extLst>
              <a:ext uri="{FF2B5EF4-FFF2-40B4-BE49-F238E27FC236}">
                <a16:creationId xmlns:a16="http://schemas.microsoft.com/office/drawing/2014/main" id="{878FBDD7-9FC3-E24A-B915-4252E24B93B7}"/>
              </a:ext>
            </a:extLst>
          </p:cNvPr>
          <p:cNvSpPr txBox="1">
            <a:spLocks/>
          </p:cNvSpPr>
          <p:nvPr/>
        </p:nvSpPr>
        <p:spPr>
          <a:xfrm>
            <a:off x="243840" y="128016"/>
            <a:ext cx="10515600" cy="47612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chemeClr val="bg1">
                    <a:lumMod val="75000"/>
                  </a:schemeClr>
                </a:solidFill>
                <a:latin typeface="NTFPRECURSIVEFK-NORMAL" panose="03000400000000000000" pitchFamily="66" charset="0"/>
              </a:rPr>
              <a:t>Thursday</a:t>
            </a:r>
          </a:p>
        </p:txBody>
      </p:sp>
    </p:spTree>
    <p:extLst>
      <p:ext uri="{BB962C8B-B14F-4D97-AF65-F5344CB8AC3E}">
        <p14:creationId xmlns:p14="http://schemas.microsoft.com/office/powerpoint/2010/main" val="35427155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C2728-55F4-5049-945B-82B42D7B9138}"/>
              </a:ext>
            </a:extLst>
          </p:cNvPr>
          <p:cNvSpPr>
            <a:spLocks noGrp="1"/>
          </p:cNvSpPr>
          <p:nvPr>
            <p:ph type="title"/>
          </p:nvPr>
        </p:nvSpPr>
        <p:spPr>
          <a:xfrm>
            <a:off x="838200" y="377317"/>
            <a:ext cx="10515600" cy="1325563"/>
          </a:xfrm>
        </p:spPr>
        <p:txBody>
          <a:bodyPr>
            <a:noAutofit/>
          </a:bodyPr>
          <a:lstStyle/>
          <a:p>
            <a:pPr algn="ctr"/>
            <a:r>
              <a:rPr lang="en-US" sz="4800" dirty="0">
                <a:latin typeface="NTFPRECURSIVEFK-NORMAL" panose="03000400000000000000" pitchFamily="66" charset="0"/>
              </a:rPr>
              <a:t>Proof read – spelling </a:t>
            </a:r>
          </a:p>
        </p:txBody>
      </p:sp>
      <p:sp>
        <p:nvSpPr>
          <p:cNvPr id="3" name="Content Placeholder 2">
            <a:extLst>
              <a:ext uri="{FF2B5EF4-FFF2-40B4-BE49-F238E27FC236}">
                <a16:creationId xmlns:a16="http://schemas.microsoft.com/office/drawing/2014/main" id="{6A584224-0638-B64B-883B-F81E82D9EBFE}"/>
              </a:ext>
            </a:extLst>
          </p:cNvPr>
          <p:cNvSpPr>
            <a:spLocks noGrp="1"/>
          </p:cNvSpPr>
          <p:nvPr>
            <p:ph idx="1"/>
          </p:nvPr>
        </p:nvSpPr>
        <p:spPr>
          <a:xfrm>
            <a:off x="109728" y="1365503"/>
            <a:ext cx="11728704" cy="5364481"/>
          </a:xfrm>
        </p:spPr>
        <p:txBody>
          <a:bodyPr>
            <a:normAutofit/>
          </a:bodyPr>
          <a:lstStyle/>
          <a:p>
            <a:pPr marL="0" indent="0">
              <a:buNone/>
            </a:pPr>
            <a:r>
              <a:rPr lang="en-GB" sz="3600" dirty="0">
                <a:latin typeface="NTFPRECURSIVEFK-NORMAL" panose="03000400000000000000" pitchFamily="66" charset="0"/>
              </a:rPr>
              <a:t>Display the following sentences on screen or on paper (exactly as they are show) and read them aloud.</a:t>
            </a:r>
          </a:p>
          <a:p>
            <a:pPr marL="0" indent="0">
              <a:buNone/>
            </a:pPr>
            <a:r>
              <a:rPr lang="en-GB" sz="3600" dirty="0">
                <a:latin typeface="NTFPRECURSIVEFK-NORMAL" panose="03000400000000000000" pitchFamily="66" charset="0"/>
              </a:rPr>
              <a:t>Ask your child to spot the 3 errors and rewrite the sentences correctly. </a:t>
            </a:r>
          </a:p>
          <a:p>
            <a:pPr marL="0" indent="0">
              <a:buNone/>
            </a:pPr>
            <a:endParaRPr lang="en-GB" sz="3600" dirty="0">
              <a:latin typeface="NTFPRECURSIVEFK-NORMAL" panose="03000400000000000000" pitchFamily="66" charset="0"/>
            </a:endParaRPr>
          </a:p>
          <a:p>
            <a:pPr marL="0" indent="0">
              <a:buNone/>
            </a:pPr>
            <a:r>
              <a:rPr lang="en-GB" sz="6000" dirty="0">
                <a:latin typeface="NTFPRECURSIVEFK-NORMAL" panose="03000400000000000000" pitchFamily="66" charset="0"/>
              </a:rPr>
              <a:t>The hors is not as smart as I am. The por goose has no chance </a:t>
            </a:r>
            <a:r>
              <a:rPr lang="en-GB" sz="6000" dirty="0" err="1">
                <a:latin typeface="NTFPRECURSIVEFK-NORMAL" panose="03000400000000000000" pitchFamily="66" charset="0"/>
              </a:rPr>
              <a:t>ov</a:t>
            </a:r>
            <a:r>
              <a:rPr lang="en-GB" sz="6000" dirty="0">
                <a:latin typeface="NTFPRECURSIVEFK-NORMAL" panose="03000400000000000000" pitchFamily="66" charset="0"/>
              </a:rPr>
              <a:t> winning. </a:t>
            </a:r>
          </a:p>
        </p:txBody>
      </p:sp>
      <p:sp>
        <p:nvSpPr>
          <p:cNvPr id="4" name="Title 1">
            <a:extLst>
              <a:ext uri="{FF2B5EF4-FFF2-40B4-BE49-F238E27FC236}">
                <a16:creationId xmlns:a16="http://schemas.microsoft.com/office/drawing/2014/main" id="{878FBDD7-9FC3-E24A-B915-4252E24B93B7}"/>
              </a:ext>
            </a:extLst>
          </p:cNvPr>
          <p:cNvSpPr txBox="1">
            <a:spLocks/>
          </p:cNvSpPr>
          <p:nvPr/>
        </p:nvSpPr>
        <p:spPr>
          <a:xfrm>
            <a:off x="243840" y="128016"/>
            <a:ext cx="10515600" cy="47612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chemeClr val="bg1">
                    <a:lumMod val="75000"/>
                  </a:schemeClr>
                </a:solidFill>
                <a:latin typeface="NTFPRECURSIVEFK-NORMAL" panose="03000400000000000000" pitchFamily="66" charset="0"/>
              </a:rPr>
              <a:t>Thursday</a:t>
            </a:r>
          </a:p>
        </p:txBody>
      </p:sp>
    </p:spTree>
    <p:extLst>
      <p:ext uri="{BB962C8B-B14F-4D97-AF65-F5344CB8AC3E}">
        <p14:creationId xmlns:p14="http://schemas.microsoft.com/office/powerpoint/2010/main" val="96904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C2728-55F4-5049-945B-82B42D7B9138}"/>
              </a:ext>
            </a:extLst>
          </p:cNvPr>
          <p:cNvSpPr>
            <a:spLocks noGrp="1"/>
          </p:cNvSpPr>
          <p:nvPr>
            <p:ph type="title"/>
          </p:nvPr>
        </p:nvSpPr>
        <p:spPr>
          <a:xfrm>
            <a:off x="243840" y="128016"/>
            <a:ext cx="10515600" cy="476123"/>
          </a:xfrm>
        </p:spPr>
        <p:txBody>
          <a:bodyPr>
            <a:normAutofit fontScale="90000"/>
          </a:bodyPr>
          <a:lstStyle/>
          <a:p>
            <a:endParaRPr lang="en-US" sz="2800" b="1" dirty="0">
              <a:solidFill>
                <a:schemeClr val="bg1">
                  <a:lumMod val="75000"/>
                </a:schemeClr>
              </a:solidFill>
              <a:latin typeface="NTFPRECURSIVEFK-NORMAL" panose="03000400000000000000" pitchFamily="66" charset="0"/>
            </a:endParaRPr>
          </a:p>
        </p:txBody>
      </p:sp>
      <p:sp>
        <p:nvSpPr>
          <p:cNvPr id="3" name="Content Placeholder 2">
            <a:extLst>
              <a:ext uri="{FF2B5EF4-FFF2-40B4-BE49-F238E27FC236}">
                <a16:creationId xmlns:a16="http://schemas.microsoft.com/office/drawing/2014/main" id="{6A584224-0638-B64B-883B-F81E82D9EBFE}"/>
              </a:ext>
            </a:extLst>
          </p:cNvPr>
          <p:cNvSpPr>
            <a:spLocks noGrp="1"/>
          </p:cNvSpPr>
          <p:nvPr>
            <p:ph idx="1"/>
          </p:nvPr>
        </p:nvSpPr>
        <p:spPr>
          <a:xfrm>
            <a:off x="231648" y="1228343"/>
            <a:ext cx="11728704" cy="4401313"/>
          </a:xfrm>
        </p:spPr>
        <p:txBody>
          <a:bodyPr>
            <a:normAutofit fontScale="77500" lnSpcReduction="20000"/>
          </a:bodyPr>
          <a:lstStyle/>
          <a:p>
            <a:pPr marL="0" indent="0" algn="ctr">
              <a:buNone/>
            </a:pPr>
            <a:r>
              <a:rPr lang="en-US" sz="13800" dirty="0">
                <a:latin typeface="NTFPRECURSIVEFK-NORMAL" panose="03000400000000000000" pitchFamily="66" charset="0"/>
              </a:rPr>
              <a:t>Thursday</a:t>
            </a:r>
          </a:p>
          <a:p>
            <a:pPr marL="0" indent="0" algn="ctr">
              <a:buNone/>
            </a:pPr>
            <a:r>
              <a:rPr lang="en-US" sz="5700" b="1" dirty="0">
                <a:latin typeface="NTFPRECURSIVEFK-NORMAL" panose="03000400000000000000" pitchFamily="66" charset="0"/>
              </a:rPr>
              <a:t>17.6.21</a:t>
            </a:r>
            <a:r>
              <a:rPr lang="en-US" sz="34400" b="1" dirty="0">
                <a:latin typeface="NTFPRECURSIVEFK-NORMAL" panose="03000400000000000000" pitchFamily="66" charset="0"/>
              </a:rPr>
              <a:t>	</a:t>
            </a:r>
          </a:p>
          <a:p>
            <a:pPr marL="0" indent="0" algn="ctr">
              <a:buNone/>
            </a:pPr>
            <a:endParaRPr lang="en-US" sz="28600" b="1" dirty="0">
              <a:latin typeface="NTFPRECURSIVEFK-NORMAL" panose="03000400000000000000" pitchFamily="66" charset="0"/>
            </a:endParaRPr>
          </a:p>
        </p:txBody>
      </p:sp>
    </p:spTree>
    <p:extLst>
      <p:ext uri="{BB962C8B-B14F-4D97-AF65-F5344CB8AC3E}">
        <p14:creationId xmlns:p14="http://schemas.microsoft.com/office/powerpoint/2010/main" val="933301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C2728-55F4-5049-945B-82B42D7B9138}"/>
              </a:ext>
            </a:extLst>
          </p:cNvPr>
          <p:cNvSpPr>
            <a:spLocks noGrp="1"/>
          </p:cNvSpPr>
          <p:nvPr>
            <p:ph type="title"/>
          </p:nvPr>
        </p:nvSpPr>
        <p:spPr>
          <a:xfrm>
            <a:off x="838200" y="377317"/>
            <a:ext cx="10515600" cy="1325563"/>
          </a:xfrm>
        </p:spPr>
        <p:txBody>
          <a:bodyPr>
            <a:noAutofit/>
          </a:bodyPr>
          <a:lstStyle/>
          <a:p>
            <a:pPr algn="ctr"/>
            <a:r>
              <a:rPr lang="en-US" sz="4800" dirty="0">
                <a:latin typeface="NTFPRECURSIVEFK-NORMAL" panose="03000400000000000000" pitchFamily="66" charset="0"/>
              </a:rPr>
              <a:t>Proof read – grammar</a:t>
            </a:r>
          </a:p>
        </p:txBody>
      </p:sp>
      <p:sp>
        <p:nvSpPr>
          <p:cNvPr id="3" name="Content Placeholder 2">
            <a:extLst>
              <a:ext uri="{FF2B5EF4-FFF2-40B4-BE49-F238E27FC236}">
                <a16:creationId xmlns:a16="http://schemas.microsoft.com/office/drawing/2014/main" id="{6A584224-0638-B64B-883B-F81E82D9EBFE}"/>
              </a:ext>
            </a:extLst>
          </p:cNvPr>
          <p:cNvSpPr>
            <a:spLocks noGrp="1"/>
          </p:cNvSpPr>
          <p:nvPr>
            <p:ph idx="1"/>
          </p:nvPr>
        </p:nvSpPr>
        <p:spPr>
          <a:xfrm>
            <a:off x="109728" y="1365503"/>
            <a:ext cx="11728704" cy="5364481"/>
          </a:xfrm>
        </p:spPr>
        <p:txBody>
          <a:bodyPr>
            <a:normAutofit/>
          </a:bodyPr>
          <a:lstStyle/>
          <a:p>
            <a:pPr marL="0" indent="0">
              <a:buNone/>
            </a:pPr>
            <a:r>
              <a:rPr lang="en-GB" sz="3600" dirty="0">
                <a:latin typeface="NTFPRECURSIVEFK-NORMAL" panose="03000400000000000000" pitchFamily="66" charset="0"/>
              </a:rPr>
              <a:t>Display the following sentences on screen or on paper (exactly as they are show) and read them aloud.</a:t>
            </a:r>
          </a:p>
          <a:p>
            <a:pPr marL="0" indent="0">
              <a:buNone/>
            </a:pPr>
            <a:r>
              <a:rPr lang="en-GB" sz="3600" dirty="0">
                <a:latin typeface="NTFPRECURSIVEFK-NORMAL" panose="03000400000000000000" pitchFamily="66" charset="0"/>
              </a:rPr>
              <a:t>Ask your child to spot the 3 errors and rewrite the sentences correctly. </a:t>
            </a:r>
          </a:p>
          <a:p>
            <a:pPr marL="0" indent="0">
              <a:buNone/>
            </a:pPr>
            <a:endParaRPr lang="en-GB" sz="3600" dirty="0">
              <a:latin typeface="NTFPRECURSIVEFK-NORMAL" panose="03000400000000000000" pitchFamily="66" charset="0"/>
            </a:endParaRPr>
          </a:p>
          <a:p>
            <a:pPr marL="0" indent="0">
              <a:buNone/>
            </a:pPr>
            <a:r>
              <a:rPr lang="en-GB" sz="6000" dirty="0">
                <a:latin typeface="NTFPRECURSIVEFK-NORMAL" panose="03000400000000000000" pitchFamily="66" charset="0"/>
              </a:rPr>
              <a:t>when the race began, </a:t>
            </a:r>
            <a:r>
              <a:rPr lang="en-GB" sz="6000" dirty="0" err="1">
                <a:latin typeface="NTFPRECURSIVEFK-NORMAL" panose="03000400000000000000" pitchFamily="66" charset="0"/>
              </a:rPr>
              <a:t>i</a:t>
            </a:r>
            <a:r>
              <a:rPr lang="en-GB" sz="6000" dirty="0">
                <a:latin typeface="NTFPRECURSIVEFK-NORMAL" panose="03000400000000000000" pitchFamily="66" charset="0"/>
              </a:rPr>
              <a:t> hitched a lift on Farmer Popcorn’s cart  I sat on a sack of corn.  </a:t>
            </a:r>
          </a:p>
        </p:txBody>
      </p:sp>
      <p:sp>
        <p:nvSpPr>
          <p:cNvPr id="4" name="Title 1">
            <a:extLst>
              <a:ext uri="{FF2B5EF4-FFF2-40B4-BE49-F238E27FC236}">
                <a16:creationId xmlns:a16="http://schemas.microsoft.com/office/drawing/2014/main" id="{878FBDD7-9FC3-E24A-B915-4252E24B93B7}"/>
              </a:ext>
            </a:extLst>
          </p:cNvPr>
          <p:cNvSpPr txBox="1">
            <a:spLocks/>
          </p:cNvSpPr>
          <p:nvPr/>
        </p:nvSpPr>
        <p:spPr>
          <a:xfrm>
            <a:off x="243840" y="128016"/>
            <a:ext cx="10515600" cy="47612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chemeClr val="bg1">
                    <a:lumMod val="75000"/>
                  </a:schemeClr>
                </a:solidFill>
                <a:latin typeface="NTFPRECURSIVEFK-NORMAL" panose="03000400000000000000" pitchFamily="66" charset="0"/>
              </a:rPr>
              <a:t>Thursday</a:t>
            </a:r>
          </a:p>
        </p:txBody>
      </p:sp>
    </p:spTree>
    <p:extLst>
      <p:ext uri="{BB962C8B-B14F-4D97-AF65-F5344CB8AC3E}">
        <p14:creationId xmlns:p14="http://schemas.microsoft.com/office/powerpoint/2010/main" val="674872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C2728-55F4-5049-945B-82B42D7B9138}"/>
              </a:ext>
            </a:extLst>
          </p:cNvPr>
          <p:cNvSpPr>
            <a:spLocks noGrp="1"/>
          </p:cNvSpPr>
          <p:nvPr>
            <p:ph type="title"/>
          </p:nvPr>
        </p:nvSpPr>
        <p:spPr>
          <a:xfrm>
            <a:off x="838200" y="377317"/>
            <a:ext cx="10515600" cy="1325563"/>
          </a:xfrm>
        </p:spPr>
        <p:txBody>
          <a:bodyPr>
            <a:noAutofit/>
          </a:bodyPr>
          <a:lstStyle/>
          <a:p>
            <a:pPr algn="ctr"/>
            <a:r>
              <a:rPr lang="en-US" sz="4000" dirty="0">
                <a:latin typeface="NTFPRECURSIVEFK-NORMAL" panose="03000400000000000000" pitchFamily="66" charset="0"/>
              </a:rPr>
              <a:t>Write about winning – start today, complete tomorrow </a:t>
            </a:r>
          </a:p>
        </p:txBody>
      </p:sp>
      <p:sp>
        <p:nvSpPr>
          <p:cNvPr id="3" name="Content Placeholder 2">
            <a:extLst>
              <a:ext uri="{FF2B5EF4-FFF2-40B4-BE49-F238E27FC236}">
                <a16:creationId xmlns:a16="http://schemas.microsoft.com/office/drawing/2014/main" id="{6A584224-0638-B64B-883B-F81E82D9EBFE}"/>
              </a:ext>
            </a:extLst>
          </p:cNvPr>
          <p:cNvSpPr>
            <a:spLocks noGrp="1"/>
          </p:cNvSpPr>
          <p:nvPr>
            <p:ph idx="1"/>
          </p:nvPr>
        </p:nvSpPr>
        <p:spPr>
          <a:xfrm>
            <a:off x="109728" y="1365503"/>
            <a:ext cx="11728704" cy="5364481"/>
          </a:xfrm>
        </p:spPr>
        <p:txBody>
          <a:bodyPr>
            <a:normAutofit fontScale="92500" lnSpcReduction="20000"/>
          </a:bodyPr>
          <a:lstStyle/>
          <a:p>
            <a:pPr marL="0" indent="0">
              <a:buNone/>
            </a:pPr>
            <a:r>
              <a:rPr lang="en-GB" sz="3200" dirty="0">
                <a:latin typeface="NTFPRECURSIVEFK-NORMAL" panose="03000400000000000000" pitchFamily="66" charset="0"/>
              </a:rPr>
              <a:t>Talk about a race that you have entered (pretend if you have to!); how keen you were to win; how you looked at the other people in the race and wondered who would beat you.</a:t>
            </a:r>
          </a:p>
          <a:p>
            <a:pPr marL="0" indent="0">
              <a:buNone/>
            </a:pPr>
            <a:r>
              <a:rPr lang="en-GB" sz="3200" dirty="0">
                <a:latin typeface="NTFPRECURSIVEFK-NORMAL" panose="03000400000000000000" pitchFamily="66" charset="0"/>
              </a:rPr>
              <a:t>Ask your child - Have you ever been in a race? (they definitely will have in school in PE for example) Ask - How did you feel? (Worried / Anxious / Excited / Nervous). </a:t>
            </a:r>
          </a:p>
          <a:p>
            <a:pPr marL="0" indent="0">
              <a:buNone/>
            </a:pPr>
            <a:r>
              <a:rPr lang="en-GB" sz="3200" dirty="0">
                <a:latin typeface="NTFPRECURSIVEFK-NORMAL" panose="03000400000000000000" pitchFamily="66" charset="0"/>
              </a:rPr>
              <a:t>Explain to your child that they are going to re-write the story about the horse, sheepdog and goose, but they will be the sheepdog, re-telling the tale. Remind them that they will need to use the pronoun I. Tell them that before they start writing, they need to think about:</a:t>
            </a:r>
          </a:p>
          <a:p>
            <a:pPr marL="0" indent="0">
              <a:buNone/>
            </a:pPr>
            <a:r>
              <a:rPr lang="en-GB" sz="3200" dirty="0">
                <a:latin typeface="NTFPRECURSIVEFK-NORMAL" panose="03000400000000000000" pitchFamily="66" charset="0"/>
              </a:rPr>
              <a:t>Where they were? Who they were chatting to? Encourage your child to say their responses aloud, drawing on their own experiences as well as to use ideas from the story. Model how to turn some of your child’s responses into full sentences, e.g. I was in the farmyard. I was chatting to the farmer when the horse said, “I’m bored!”</a:t>
            </a:r>
          </a:p>
          <a:p>
            <a:pPr marL="0" indent="0">
              <a:buNone/>
            </a:pPr>
            <a:r>
              <a:rPr lang="en-GB" sz="3200" dirty="0">
                <a:latin typeface="NTFPRECURSIVEFK-NORMAL" panose="03000400000000000000" pitchFamily="66" charset="0"/>
              </a:rPr>
              <a:t>Hide your writing before asking your child to have a go themselves. </a:t>
            </a:r>
          </a:p>
        </p:txBody>
      </p:sp>
      <p:sp>
        <p:nvSpPr>
          <p:cNvPr id="4" name="Title 1">
            <a:extLst>
              <a:ext uri="{FF2B5EF4-FFF2-40B4-BE49-F238E27FC236}">
                <a16:creationId xmlns:a16="http://schemas.microsoft.com/office/drawing/2014/main" id="{878FBDD7-9FC3-E24A-B915-4252E24B93B7}"/>
              </a:ext>
            </a:extLst>
          </p:cNvPr>
          <p:cNvSpPr txBox="1">
            <a:spLocks/>
          </p:cNvSpPr>
          <p:nvPr/>
        </p:nvSpPr>
        <p:spPr>
          <a:xfrm>
            <a:off x="243840" y="128016"/>
            <a:ext cx="10515600" cy="47612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chemeClr val="bg1">
                    <a:lumMod val="75000"/>
                  </a:schemeClr>
                </a:solidFill>
                <a:latin typeface="NTFPRECURSIVEFK-NORMAL" panose="03000400000000000000" pitchFamily="66" charset="0"/>
              </a:rPr>
              <a:t>Thursday</a:t>
            </a:r>
          </a:p>
        </p:txBody>
      </p:sp>
    </p:spTree>
    <p:extLst>
      <p:ext uri="{BB962C8B-B14F-4D97-AF65-F5344CB8AC3E}">
        <p14:creationId xmlns:p14="http://schemas.microsoft.com/office/powerpoint/2010/main" val="4048429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C2728-55F4-5049-945B-82B42D7B9138}"/>
              </a:ext>
            </a:extLst>
          </p:cNvPr>
          <p:cNvSpPr>
            <a:spLocks noGrp="1"/>
          </p:cNvSpPr>
          <p:nvPr>
            <p:ph type="title"/>
          </p:nvPr>
        </p:nvSpPr>
        <p:spPr>
          <a:xfrm>
            <a:off x="243840" y="128016"/>
            <a:ext cx="10515600" cy="476123"/>
          </a:xfrm>
        </p:spPr>
        <p:txBody>
          <a:bodyPr>
            <a:normAutofit fontScale="90000"/>
          </a:bodyPr>
          <a:lstStyle/>
          <a:p>
            <a:r>
              <a:rPr lang="en-US" sz="2800" b="1" dirty="0">
                <a:solidFill>
                  <a:schemeClr val="bg1">
                    <a:lumMod val="75000"/>
                  </a:schemeClr>
                </a:solidFill>
                <a:latin typeface="NTFPRECURSIVEFK-NORMAL" panose="03000400000000000000" pitchFamily="66" charset="0"/>
              </a:rPr>
              <a:t>Thursday</a:t>
            </a:r>
          </a:p>
        </p:txBody>
      </p:sp>
      <p:sp>
        <p:nvSpPr>
          <p:cNvPr id="3" name="Content Placeholder 2">
            <a:extLst>
              <a:ext uri="{FF2B5EF4-FFF2-40B4-BE49-F238E27FC236}">
                <a16:creationId xmlns:a16="http://schemas.microsoft.com/office/drawing/2014/main" id="{6A584224-0638-B64B-883B-F81E82D9EBFE}"/>
              </a:ext>
            </a:extLst>
          </p:cNvPr>
          <p:cNvSpPr>
            <a:spLocks noGrp="1"/>
          </p:cNvSpPr>
          <p:nvPr>
            <p:ph idx="1"/>
          </p:nvPr>
        </p:nvSpPr>
        <p:spPr>
          <a:xfrm>
            <a:off x="231648" y="1228343"/>
            <a:ext cx="11728704" cy="4401313"/>
          </a:xfrm>
        </p:spPr>
        <p:txBody>
          <a:bodyPr>
            <a:normAutofit lnSpcReduction="10000"/>
          </a:bodyPr>
          <a:lstStyle/>
          <a:p>
            <a:pPr marL="0" indent="0" algn="ctr">
              <a:buNone/>
            </a:pPr>
            <a:r>
              <a:rPr lang="en-US" sz="4400" dirty="0">
                <a:latin typeface="NTFPRECURSIVEFK-NORMAL" panose="03000400000000000000" pitchFamily="66" charset="0"/>
              </a:rPr>
              <a:t>Read the Set 2 Speed Sounds as fast as you can. </a:t>
            </a:r>
          </a:p>
          <a:p>
            <a:pPr marL="0" indent="0">
              <a:buNone/>
            </a:pPr>
            <a:endParaRPr lang="en-US" dirty="0">
              <a:latin typeface="NTFPRECURSIVEFK-NORMAL" panose="03000400000000000000" pitchFamily="66" charset="0"/>
            </a:endParaRPr>
          </a:p>
          <a:p>
            <a:pPr marL="0" indent="0">
              <a:buNone/>
            </a:pPr>
            <a:r>
              <a:rPr lang="en-US" sz="7200" b="1" dirty="0">
                <a:latin typeface="NTFPRECURSIVEFK-NORMAL" panose="03000400000000000000" pitchFamily="66" charset="0"/>
              </a:rPr>
              <a:t>ay			</a:t>
            </a:r>
            <a:r>
              <a:rPr lang="en-US" sz="7200" b="1" dirty="0" err="1">
                <a:latin typeface="NTFPRECURSIVEFK-NORMAL" panose="03000400000000000000" pitchFamily="66" charset="0"/>
              </a:rPr>
              <a:t>ee</a:t>
            </a:r>
            <a:r>
              <a:rPr lang="en-US" sz="7200" b="1" dirty="0">
                <a:latin typeface="NTFPRECURSIVEFK-NORMAL" panose="03000400000000000000" pitchFamily="66" charset="0"/>
              </a:rPr>
              <a:t>			</a:t>
            </a:r>
            <a:r>
              <a:rPr lang="en-US" sz="7200" b="1" dirty="0" err="1">
                <a:latin typeface="NTFPRECURSIVEFK-NORMAL" panose="03000400000000000000" pitchFamily="66" charset="0"/>
              </a:rPr>
              <a:t>igh</a:t>
            </a:r>
            <a:r>
              <a:rPr lang="en-US" sz="7200" b="1" dirty="0">
                <a:latin typeface="NTFPRECURSIVEFK-NORMAL" panose="03000400000000000000" pitchFamily="66" charset="0"/>
              </a:rPr>
              <a:t>		ow</a:t>
            </a:r>
          </a:p>
          <a:p>
            <a:pPr marL="0" indent="0">
              <a:buNone/>
            </a:pPr>
            <a:r>
              <a:rPr lang="en-US" sz="7200" b="1" dirty="0" err="1">
                <a:latin typeface="NTFPRECURSIVEFK-NORMAL" panose="03000400000000000000" pitchFamily="66" charset="0"/>
              </a:rPr>
              <a:t>oo</a:t>
            </a:r>
            <a:r>
              <a:rPr lang="en-US" sz="7200" b="1" dirty="0">
                <a:latin typeface="NTFPRECURSIVEFK-NORMAL" panose="03000400000000000000" pitchFamily="66" charset="0"/>
              </a:rPr>
              <a:t>			</a:t>
            </a:r>
            <a:r>
              <a:rPr lang="en-US" sz="7200" b="1" dirty="0" err="1">
                <a:latin typeface="NTFPRECURSIVEFK-NORMAL" panose="03000400000000000000" pitchFamily="66" charset="0"/>
              </a:rPr>
              <a:t>ar</a:t>
            </a:r>
            <a:r>
              <a:rPr lang="en-US" sz="7200" b="1" dirty="0">
                <a:latin typeface="NTFPRECURSIVEFK-NORMAL" panose="03000400000000000000" pitchFamily="66" charset="0"/>
              </a:rPr>
              <a:t>			or			air</a:t>
            </a:r>
          </a:p>
          <a:p>
            <a:pPr marL="0" indent="0">
              <a:buNone/>
            </a:pPr>
            <a:r>
              <a:rPr lang="en-US" sz="7200" b="1" dirty="0" err="1">
                <a:latin typeface="NTFPRECURSIVEFK-NORMAL" panose="03000400000000000000" pitchFamily="66" charset="0"/>
              </a:rPr>
              <a:t>ir</a:t>
            </a:r>
            <a:r>
              <a:rPr lang="en-US" sz="7200" b="1" dirty="0">
                <a:latin typeface="NTFPRECURSIVEFK-NORMAL" panose="03000400000000000000" pitchFamily="66" charset="0"/>
              </a:rPr>
              <a:t>			</a:t>
            </a:r>
            <a:r>
              <a:rPr lang="en-US" sz="7200" b="1" dirty="0" err="1">
                <a:latin typeface="NTFPRECURSIVEFK-NORMAL" panose="03000400000000000000" pitchFamily="66" charset="0"/>
              </a:rPr>
              <a:t>ou</a:t>
            </a:r>
            <a:r>
              <a:rPr lang="en-US" sz="7200" b="1" dirty="0">
                <a:latin typeface="NTFPRECURSIVEFK-NORMAL" panose="03000400000000000000" pitchFamily="66" charset="0"/>
              </a:rPr>
              <a:t>			oy				</a:t>
            </a:r>
          </a:p>
        </p:txBody>
      </p:sp>
    </p:spTree>
    <p:extLst>
      <p:ext uri="{BB962C8B-B14F-4D97-AF65-F5344CB8AC3E}">
        <p14:creationId xmlns:p14="http://schemas.microsoft.com/office/powerpoint/2010/main" val="740476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35D28FA-8846-FE4B-A440-593B5387032A}"/>
              </a:ext>
            </a:extLst>
          </p:cNvPr>
          <p:cNvSpPr>
            <a:spLocks noGrp="1"/>
          </p:cNvSpPr>
          <p:nvPr>
            <p:ph type="title"/>
          </p:nvPr>
        </p:nvSpPr>
        <p:spPr>
          <a:xfrm>
            <a:off x="243840" y="128016"/>
            <a:ext cx="10515600" cy="476123"/>
          </a:xfrm>
        </p:spPr>
        <p:txBody>
          <a:bodyPr>
            <a:normAutofit fontScale="90000"/>
          </a:bodyPr>
          <a:lstStyle/>
          <a:p>
            <a:r>
              <a:rPr lang="en-US" sz="2800" b="1" dirty="0">
                <a:solidFill>
                  <a:schemeClr val="bg1">
                    <a:lumMod val="75000"/>
                  </a:schemeClr>
                </a:solidFill>
                <a:latin typeface="NTFPRECURSIVEFK-NORMAL" panose="03000400000000000000" pitchFamily="66" charset="0"/>
              </a:rPr>
              <a:t>Thursday</a:t>
            </a:r>
          </a:p>
        </p:txBody>
      </p:sp>
      <p:sp>
        <p:nvSpPr>
          <p:cNvPr id="6" name="Content Placeholder 2">
            <a:extLst>
              <a:ext uri="{FF2B5EF4-FFF2-40B4-BE49-F238E27FC236}">
                <a16:creationId xmlns:a16="http://schemas.microsoft.com/office/drawing/2014/main" id="{E7D7CCA8-CD95-1F48-89FE-35488D27E1E8}"/>
              </a:ext>
            </a:extLst>
          </p:cNvPr>
          <p:cNvSpPr>
            <a:spLocks noGrp="1"/>
          </p:cNvSpPr>
          <p:nvPr>
            <p:ph idx="1"/>
          </p:nvPr>
        </p:nvSpPr>
        <p:spPr>
          <a:xfrm>
            <a:off x="231648" y="694944"/>
            <a:ext cx="11728704" cy="5949695"/>
          </a:xfrm>
        </p:spPr>
        <p:txBody>
          <a:bodyPr>
            <a:normAutofit lnSpcReduction="10000"/>
          </a:bodyPr>
          <a:lstStyle/>
          <a:p>
            <a:pPr marL="0" indent="0" algn="ctr">
              <a:buNone/>
            </a:pPr>
            <a:r>
              <a:rPr lang="en-US" sz="4400" dirty="0">
                <a:latin typeface="NTFPRECURSIVEFK-NORMAL" panose="03000400000000000000" pitchFamily="66" charset="0"/>
              </a:rPr>
              <a:t>Read the Set 3 Speed Sounds as fast as you can. </a:t>
            </a:r>
          </a:p>
          <a:p>
            <a:pPr marL="0" indent="0">
              <a:buNone/>
            </a:pPr>
            <a:endParaRPr lang="en-US" dirty="0">
              <a:latin typeface="NTFPRECURSIVEFK-NORMAL" panose="03000400000000000000" pitchFamily="66" charset="0"/>
            </a:endParaRPr>
          </a:p>
          <a:p>
            <a:pPr marL="0" indent="0">
              <a:buNone/>
            </a:pPr>
            <a:r>
              <a:rPr lang="en-US" sz="7800" b="1" dirty="0" err="1">
                <a:latin typeface="NTFPRECURSIVEFK-NORMAL" panose="03000400000000000000" pitchFamily="66" charset="0"/>
              </a:rPr>
              <a:t>ea</a:t>
            </a:r>
            <a:r>
              <a:rPr lang="en-US" sz="7800" b="1" dirty="0">
                <a:latin typeface="NTFPRECURSIVEFK-NORMAL" panose="03000400000000000000" pitchFamily="66" charset="0"/>
              </a:rPr>
              <a:t>		oi		a-e		</a:t>
            </a:r>
            <a:r>
              <a:rPr lang="en-US" sz="7800" b="1" dirty="0" err="1">
                <a:latin typeface="NTFPRECURSIVEFK-NORMAL" panose="03000400000000000000" pitchFamily="66" charset="0"/>
              </a:rPr>
              <a:t>i</a:t>
            </a:r>
            <a:r>
              <a:rPr lang="en-US" sz="7800" b="1" dirty="0">
                <a:latin typeface="NTFPRECURSIVEFK-NORMAL" panose="03000400000000000000" pitchFamily="66" charset="0"/>
              </a:rPr>
              <a:t>-e 		o-e	</a:t>
            </a:r>
          </a:p>
          <a:p>
            <a:pPr marL="0" indent="0">
              <a:buNone/>
            </a:pPr>
            <a:r>
              <a:rPr lang="en-US" sz="7800" b="1" dirty="0">
                <a:latin typeface="NTFPRECURSIVEFK-NORMAL" panose="03000400000000000000" pitchFamily="66" charset="0"/>
              </a:rPr>
              <a:t>u-e	aw	are		</a:t>
            </a:r>
            <a:r>
              <a:rPr lang="en-US" sz="7800" b="1" dirty="0" err="1">
                <a:latin typeface="NTFPRECURSIVEFK-NORMAL" panose="03000400000000000000" pitchFamily="66" charset="0"/>
              </a:rPr>
              <a:t>ur</a:t>
            </a:r>
            <a:r>
              <a:rPr lang="en-US" sz="7800" b="1" dirty="0">
                <a:latin typeface="NTFPRECURSIVEFK-NORMAL" panose="03000400000000000000" pitchFamily="66" charset="0"/>
              </a:rPr>
              <a:t>			er	</a:t>
            </a:r>
          </a:p>
          <a:p>
            <a:pPr marL="0" indent="0">
              <a:buNone/>
            </a:pPr>
            <a:r>
              <a:rPr lang="en-US" sz="7800" b="1" dirty="0">
                <a:latin typeface="NTFPRECURSIVEFK-NORMAL" panose="03000400000000000000" pitchFamily="66" charset="0"/>
              </a:rPr>
              <a:t>ow		ai		</a:t>
            </a:r>
            <a:r>
              <a:rPr lang="en-US" sz="7800" b="1" dirty="0" err="1">
                <a:latin typeface="NTFPRECURSIVEFK-NORMAL" panose="03000400000000000000" pitchFamily="66" charset="0"/>
              </a:rPr>
              <a:t>oa</a:t>
            </a:r>
            <a:r>
              <a:rPr lang="en-US" sz="7800" b="1" dirty="0">
                <a:latin typeface="NTFPRECURSIVEFK-NORMAL" panose="03000400000000000000" pitchFamily="66" charset="0"/>
              </a:rPr>
              <a:t>			</a:t>
            </a:r>
            <a:r>
              <a:rPr lang="en-US" sz="7800" b="1" dirty="0" err="1">
                <a:latin typeface="NTFPRECURSIVEFK-NORMAL" panose="03000400000000000000" pitchFamily="66" charset="0"/>
              </a:rPr>
              <a:t>ew</a:t>
            </a:r>
            <a:r>
              <a:rPr lang="en-US" sz="7800" b="1" dirty="0">
                <a:latin typeface="NTFPRECURSIVEFK-NORMAL" panose="03000400000000000000" pitchFamily="66" charset="0"/>
              </a:rPr>
              <a:t>			ire</a:t>
            </a:r>
          </a:p>
          <a:p>
            <a:pPr marL="0" indent="0">
              <a:buNone/>
            </a:pPr>
            <a:r>
              <a:rPr lang="en-US" sz="7800" b="1" dirty="0">
                <a:latin typeface="NTFPRECURSIVEFK-NORMAL" panose="03000400000000000000" pitchFamily="66" charset="0"/>
              </a:rPr>
              <a:t>ear	</a:t>
            </a:r>
            <a:r>
              <a:rPr lang="en-US" sz="7800" b="1" dirty="0" err="1">
                <a:latin typeface="NTFPRECURSIVEFK-NORMAL" panose="03000400000000000000" pitchFamily="66" charset="0"/>
              </a:rPr>
              <a:t>ure</a:t>
            </a:r>
            <a:r>
              <a:rPr lang="en-US" sz="7800" b="1" dirty="0">
                <a:latin typeface="NTFPRECURSIVEFK-NORMAL" panose="03000400000000000000" pitchFamily="66" charset="0"/>
              </a:rPr>
              <a:t>	</a:t>
            </a:r>
            <a:r>
              <a:rPr lang="en-US" sz="7800" b="1" dirty="0" err="1">
                <a:latin typeface="NTFPRECURSIVEFK-NORMAL" panose="03000400000000000000" pitchFamily="66" charset="0"/>
              </a:rPr>
              <a:t>tious</a:t>
            </a:r>
            <a:r>
              <a:rPr lang="en-US" sz="7800" b="1" dirty="0">
                <a:latin typeface="NTFPRECURSIVEFK-NORMAL" panose="03000400000000000000" pitchFamily="66" charset="0"/>
              </a:rPr>
              <a:t>		</a:t>
            </a:r>
            <a:r>
              <a:rPr lang="en-US" sz="7800" b="1" dirty="0" err="1">
                <a:latin typeface="NTFPRECURSIVEFK-NORMAL" panose="03000400000000000000" pitchFamily="66" charset="0"/>
              </a:rPr>
              <a:t>tion</a:t>
            </a:r>
            <a:r>
              <a:rPr lang="en-US" sz="7200" b="1" dirty="0">
                <a:latin typeface="NTFPRECURSIVEFK-NORMAL" panose="03000400000000000000" pitchFamily="66" charset="0"/>
              </a:rPr>
              <a:t>		</a:t>
            </a:r>
          </a:p>
        </p:txBody>
      </p:sp>
    </p:spTree>
    <p:extLst>
      <p:ext uri="{BB962C8B-B14F-4D97-AF65-F5344CB8AC3E}">
        <p14:creationId xmlns:p14="http://schemas.microsoft.com/office/powerpoint/2010/main" val="2894172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584224-0638-B64B-883B-F81E82D9EBFE}"/>
              </a:ext>
            </a:extLst>
          </p:cNvPr>
          <p:cNvSpPr>
            <a:spLocks noGrp="1"/>
          </p:cNvSpPr>
          <p:nvPr>
            <p:ph idx="1"/>
          </p:nvPr>
        </p:nvSpPr>
        <p:spPr>
          <a:xfrm>
            <a:off x="231648" y="694944"/>
            <a:ext cx="11728704" cy="5949695"/>
          </a:xfrm>
        </p:spPr>
        <p:txBody>
          <a:bodyPr>
            <a:normAutofit/>
          </a:bodyPr>
          <a:lstStyle/>
          <a:p>
            <a:pPr marL="0" indent="0" algn="ctr">
              <a:buNone/>
            </a:pPr>
            <a:r>
              <a:rPr lang="en-US" sz="4400" dirty="0">
                <a:latin typeface="NTFPRECURSIVEFK-NORMAL" panose="03000400000000000000" pitchFamily="66" charset="0"/>
              </a:rPr>
              <a:t>Read the additional Speed Sounds as fast as you can. </a:t>
            </a:r>
          </a:p>
          <a:p>
            <a:pPr marL="0" indent="0">
              <a:buNone/>
            </a:pPr>
            <a:endParaRPr lang="en-US" dirty="0">
              <a:latin typeface="NTFPRECURSIVEFK-NORMAL" panose="03000400000000000000" pitchFamily="66" charset="0"/>
            </a:endParaRPr>
          </a:p>
          <a:p>
            <a:pPr marL="0" indent="0">
              <a:buNone/>
            </a:pPr>
            <a:r>
              <a:rPr lang="en-US" sz="8800" b="1" dirty="0" err="1">
                <a:latin typeface="NTFPRECURSIVEFK-NORMAL" panose="03000400000000000000" pitchFamily="66" charset="0"/>
              </a:rPr>
              <a:t>ie</a:t>
            </a:r>
            <a:r>
              <a:rPr lang="en-US" sz="8800" b="1" dirty="0">
                <a:latin typeface="NTFPRECURSIVEFK-NORMAL" panose="03000400000000000000" pitchFamily="66" charset="0"/>
              </a:rPr>
              <a:t>			au		e-e		</a:t>
            </a:r>
            <a:r>
              <a:rPr lang="en-US" sz="8800" b="1" dirty="0" err="1">
                <a:latin typeface="NTFPRECURSIVEFK-NORMAL" panose="03000400000000000000" pitchFamily="66" charset="0"/>
              </a:rPr>
              <a:t>wh</a:t>
            </a:r>
            <a:r>
              <a:rPr lang="en-US" sz="8800" b="1" dirty="0">
                <a:latin typeface="NTFPRECURSIVEFK-NORMAL" panose="03000400000000000000" pitchFamily="66" charset="0"/>
              </a:rPr>
              <a:t>		</a:t>
            </a:r>
          </a:p>
          <a:p>
            <a:pPr marL="0" indent="0">
              <a:buNone/>
            </a:pPr>
            <a:r>
              <a:rPr lang="en-US" sz="8800" b="1" dirty="0" err="1">
                <a:latin typeface="NTFPRECURSIVEFK-NORMAL" panose="03000400000000000000" pitchFamily="66" charset="0"/>
              </a:rPr>
              <a:t>ph</a:t>
            </a:r>
            <a:r>
              <a:rPr lang="en-US" sz="8800" b="1" dirty="0">
                <a:latin typeface="NTFPRECURSIVEFK-NORMAL" panose="03000400000000000000" pitchFamily="66" charset="0"/>
              </a:rPr>
              <a:t>			</a:t>
            </a:r>
            <a:r>
              <a:rPr lang="en-US" sz="8800" b="1" dirty="0" err="1">
                <a:latin typeface="NTFPRECURSIVEFK-NORMAL" panose="03000400000000000000" pitchFamily="66" charset="0"/>
              </a:rPr>
              <a:t>kn</a:t>
            </a:r>
            <a:r>
              <a:rPr lang="en-US" sz="8800" b="1" dirty="0">
                <a:latin typeface="NTFPRECURSIVEFK-NORMAL" panose="03000400000000000000" pitchFamily="66" charset="0"/>
              </a:rPr>
              <a:t>			</a:t>
            </a:r>
            <a:r>
              <a:rPr lang="en-US" sz="8800" b="1" dirty="0" err="1">
                <a:latin typeface="NTFPRECURSIVEFK-NORMAL" panose="03000400000000000000" pitchFamily="66" charset="0"/>
              </a:rPr>
              <a:t>ue</a:t>
            </a:r>
            <a:r>
              <a:rPr lang="en-US" sz="8800" b="1" dirty="0">
                <a:latin typeface="NTFPRECURSIVEFK-NORMAL" panose="03000400000000000000" pitchFamily="66" charset="0"/>
              </a:rPr>
              <a:t>		</a:t>
            </a:r>
          </a:p>
        </p:txBody>
      </p:sp>
      <p:sp>
        <p:nvSpPr>
          <p:cNvPr id="4" name="Title 1">
            <a:extLst>
              <a:ext uri="{FF2B5EF4-FFF2-40B4-BE49-F238E27FC236}">
                <a16:creationId xmlns:a16="http://schemas.microsoft.com/office/drawing/2014/main" id="{235D28FA-8846-FE4B-A440-593B5387032A}"/>
              </a:ext>
            </a:extLst>
          </p:cNvPr>
          <p:cNvSpPr>
            <a:spLocks noGrp="1"/>
          </p:cNvSpPr>
          <p:nvPr>
            <p:ph type="title"/>
          </p:nvPr>
        </p:nvSpPr>
        <p:spPr>
          <a:xfrm>
            <a:off x="243840" y="128016"/>
            <a:ext cx="10515600" cy="476123"/>
          </a:xfrm>
        </p:spPr>
        <p:txBody>
          <a:bodyPr>
            <a:normAutofit fontScale="90000"/>
          </a:bodyPr>
          <a:lstStyle/>
          <a:p>
            <a:r>
              <a:rPr lang="en-US" sz="2800" b="1" dirty="0">
                <a:solidFill>
                  <a:schemeClr val="bg1">
                    <a:lumMod val="75000"/>
                  </a:schemeClr>
                </a:solidFill>
                <a:latin typeface="NTFPRECURSIVEFK-NORMAL" panose="03000400000000000000" pitchFamily="66" charset="0"/>
              </a:rPr>
              <a:t>Thursday</a:t>
            </a:r>
          </a:p>
        </p:txBody>
      </p:sp>
    </p:spTree>
    <p:extLst>
      <p:ext uri="{BB962C8B-B14F-4D97-AF65-F5344CB8AC3E}">
        <p14:creationId xmlns:p14="http://schemas.microsoft.com/office/powerpoint/2010/main" val="1577553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C2728-55F4-5049-945B-82B42D7B9138}"/>
              </a:ext>
            </a:extLst>
          </p:cNvPr>
          <p:cNvSpPr>
            <a:spLocks noGrp="1"/>
          </p:cNvSpPr>
          <p:nvPr>
            <p:ph type="title"/>
          </p:nvPr>
        </p:nvSpPr>
        <p:spPr/>
        <p:txBody>
          <a:bodyPr>
            <a:noAutofit/>
          </a:bodyPr>
          <a:lstStyle/>
          <a:p>
            <a:r>
              <a:rPr lang="en-US" sz="4800" dirty="0">
                <a:latin typeface="NTFPRECURSIVEFK-NORMAL" panose="03000400000000000000" pitchFamily="66" charset="0"/>
              </a:rPr>
              <a:t>Today’s focus sound is </a:t>
            </a:r>
            <a:r>
              <a:rPr lang="en-US" sz="4800" b="1" dirty="0" err="1">
                <a:latin typeface="NTFPRECURSIVEFK-NORMAL" panose="03000400000000000000" pitchFamily="66" charset="0"/>
              </a:rPr>
              <a:t>ue</a:t>
            </a:r>
            <a:r>
              <a:rPr lang="en-US" sz="4800" dirty="0">
                <a:latin typeface="NTFPRECURSIVEFK-NORMAL" panose="03000400000000000000" pitchFamily="66" charset="0"/>
              </a:rPr>
              <a:t> as in: ‘to the rescue’.</a:t>
            </a:r>
          </a:p>
        </p:txBody>
      </p:sp>
      <p:sp>
        <p:nvSpPr>
          <p:cNvPr id="3" name="Content Placeholder 2">
            <a:extLst>
              <a:ext uri="{FF2B5EF4-FFF2-40B4-BE49-F238E27FC236}">
                <a16:creationId xmlns:a16="http://schemas.microsoft.com/office/drawing/2014/main" id="{6A584224-0638-B64B-883B-F81E82D9EBFE}"/>
              </a:ext>
            </a:extLst>
          </p:cNvPr>
          <p:cNvSpPr>
            <a:spLocks noGrp="1"/>
          </p:cNvSpPr>
          <p:nvPr>
            <p:ph idx="1"/>
          </p:nvPr>
        </p:nvSpPr>
        <p:spPr>
          <a:xfrm>
            <a:off x="231648" y="1840991"/>
            <a:ext cx="11728704" cy="4913377"/>
          </a:xfrm>
        </p:spPr>
        <p:txBody>
          <a:bodyPr>
            <a:normAutofit lnSpcReduction="10000"/>
          </a:bodyPr>
          <a:lstStyle/>
          <a:p>
            <a:pPr marL="0" indent="0">
              <a:buNone/>
            </a:pPr>
            <a:r>
              <a:rPr lang="en-US" sz="3600" dirty="0">
                <a:latin typeface="NTFPRECURSIVEFK-NORMAL" panose="03000400000000000000" pitchFamily="66" charset="0"/>
              </a:rPr>
              <a:t>Your child should look at the words on the next few pages and: </a:t>
            </a:r>
          </a:p>
          <a:p>
            <a:pPr marL="0" indent="0">
              <a:buNone/>
            </a:pPr>
            <a:r>
              <a:rPr lang="en-US" sz="3600" dirty="0">
                <a:latin typeface="NTFPRECURSIVEFK-NORMAL" panose="03000400000000000000" pitchFamily="66" charset="0"/>
              </a:rPr>
              <a:t>1.	Spot ‘special friends’	</a:t>
            </a:r>
          </a:p>
          <a:p>
            <a:pPr marL="0" indent="0">
              <a:buNone/>
            </a:pPr>
            <a:r>
              <a:rPr lang="en-US" sz="3600" dirty="0">
                <a:latin typeface="NTFPRECURSIVEFK-NORMAL" panose="03000400000000000000" pitchFamily="66" charset="0"/>
              </a:rPr>
              <a:t>	Fred Talk</a:t>
            </a:r>
          </a:p>
          <a:p>
            <a:pPr marL="0" indent="0">
              <a:buNone/>
            </a:pPr>
            <a:r>
              <a:rPr lang="en-US" sz="3600" dirty="0">
                <a:latin typeface="NTFPRECURSIVEFK-NORMAL" panose="03000400000000000000" pitchFamily="66" charset="0"/>
              </a:rPr>
              <a:t>	Read the word </a:t>
            </a:r>
          </a:p>
          <a:p>
            <a:pPr marL="0" indent="0">
              <a:buNone/>
            </a:pPr>
            <a:r>
              <a:rPr lang="en-US" sz="3600" dirty="0">
                <a:latin typeface="NTFPRECURSIVEFK-NORMAL" panose="03000400000000000000" pitchFamily="66" charset="0"/>
              </a:rPr>
              <a:t>2.	Read the words again using ‘secret Fred Talk’</a:t>
            </a:r>
          </a:p>
          <a:p>
            <a:pPr marL="742950" indent="-742950">
              <a:buAutoNum type="arabicPeriod" startAt="3"/>
            </a:pPr>
            <a:r>
              <a:rPr lang="en-US" sz="3600" dirty="0">
                <a:latin typeface="NTFPRECURSIVEFK-NORMAL" panose="03000400000000000000" pitchFamily="66" charset="0"/>
              </a:rPr>
              <a:t> Read the words again on sight, this is our ‘speed read’</a:t>
            </a:r>
          </a:p>
          <a:p>
            <a:pPr marL="0" indent="0">
              <a:buNone/>
            </a:pPr>
            <a:endParaRPr lang="en-US" sz="3600" b="1" dirty="0">
              <a:latin typeface="NTFPRECURSIVEFK-NORMAL" panose="03000400000000000000" pitchFamily="66" charset="0"/>
            </a:endParaRPr>
          </a:p>
          <a:p>
            <a:pPr marL="0" indent="0" algn="ctr">
              <a:buNone/>
            </a:pPr>
            <a:r>
              <a:rPr lang="en-US" sz="3600" b="1" dirty="0">
                <a:latin typeface="NTFPRECURSIVEFK-NORMAL" panose="03000400000000000000" pitchFamily="66" charset="0"/>
              </a:rPr>
              <a:t>Your child will be familiar with these phrases!  </a:t>
            </a:r>
            <a:endParaRPr lang="en-US" sz="6000" b="1" dirty="0">
              <a:latin typeface="NTFPRECURSIVEFK-NORMAL" panose="03000400000000000000" pitchFamily="66" charset="0"/>
            </a:endParaRPr>
          </a:p>
        </p:txBody>
      </p:sp>
      <p:sp>
        <p:nvSpPr>
          <p:cNvPr id="4" name="Title 1">
            <a:extLst>
              <a:ext uri="{FF2B5EF4-FFF2-40B4-BE49-F238E27FC236}">
                <a16:creationId xmlns:a16="http://schemas.microsoft.com/office/drawing/2014/main" id="{0E377F6A-27C1-E749-A9DC-40DAD9F4138F}"/>
              </a:ext>
            </a:extLst>
          </p:cNvPr>
          <p:cNvSpPr txBox="1">
            <a:spLocks/>
          </p:cNvSpPr>
          <p:nvPr/>
        </p:nvSpPr>
        <p:spPr>
          <a:xfrm>
            <a:off x="243840" y="128016"/>
            <a:ext cx="10515600" cy="47612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chemeClr val="bg1">
                    <a:lumMod val="75000"/>
                  </a:schemeClr>
                </a:solidFill>
                <a:latin typeface="NTFPRECURSIVEFK-NORMAL" panose="03000400000000000000" pitchFamily="66" charset="0"/>
              </a:rPr>
              <a:t>Thursday</a:t>
            </a:r>
          </a:p>
        </p:txBody>
      </p:sp>
    </p:spTree>
    <p:extLst>
      <p:ext uri="{BB962C8B-B14F-4D97-AF65-F5344CB8AC3E}">
        <p14:creationId xmlns:p14="http://schemas.microsoft.com/office/powerpoint/2010/main" val="1684487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D0B816-0018-1A4C-ACF8-217DAF5C6230}"/>
              </a:ext>
            </a:extLst>
          </p:cNvPr>
          <p:cNvSpPr>
            <a:spLocks noGrp="1"/>
          </p:cNvSpPr>
          <p:nvPr>
            <p:ph idx="1"/>
          </p:nvPr>
        </p:nvSpPr>
        <p:spPr/>
        <p:txBody>
          <a:bodyPr>
            <a:normAutofit/>
          </a:bodyPr>
          <a:lstStyle/>
          <a:p>
            <a:pPr marL="0" indent="0" algn="ctr">
              <a:buNone/>
            </a:pPr>
            <a:r>
              <a:rPr lang="en-US" sz="19900" dirty="0">
                <a:latin typeface="NTFPRECURSIVEFK-NORMAL" panose="03000400000000000000" pitchFamily="66" charset="0"/>
              </a:rPr>
              <a:t>cue</a:t>
            </a:r>
          </a:p>
        </p:txBody>
      </p:sp>
      <p:sp>
        <p:nvSpPr>
          <p:cNvPr id="4" name="Title 1">
            <a:extLst>
              <a:ext uri="{FF2B5EF4-FFF2-40B4-BE49-F238E27FC236}">
                <a16:creationId xmlns:a16="http://schemas.microsoft.com/office/drawing/2014/main" id="{5CFFD6E4-D997-4B4E-8DDD-1AFA460F35A1}"/>
              </a:ext>
            </a:extLst>
          </p:cNvPr>
          <p:cNvSpPr>
            <a:spLocks noGrp="1"/>
          </p:cNvSpPr>
          <p:nvPr>
            <p:ph type="title"/>
          </p:nvPr>
        </p:nvSpPr>
        <p:spPr>
          <a:xfrm>
            <a:off x="243840" y="128016"/>
            <a:ext cx="10515600" cy="476123"/>
          </a:xfrm>
        </p:spPr>
        <p:txBody>
          <a:bodyPr>
            <a:normAutofit fontScale="90000"/>
          </a:bodyPr>
          <a:lstStyle/>
          <a:p>
            <a:r>
              <a:rPr lang="en-US" sz="2800" b="1" dirty="0">
                <a:solidFill>
                  <a:schemeClr val="bg1">
                    <a:lumMod val="75000"/>
                  </a:schemeClr>
                </a:solidFill>
                <a:latin typeface="NTFPRECURSIVEFK-NORMAL" panose="03000400000000000000" pitchFamily="66" charset="0"/>
              </a:rPr>
              <a:t>Wednesday</a:t>
            </a:r>
          </a:p>
        </p:txBody>
      </p:sp>
    </p:spTree>
    <p:extLst>
      <p:ext uri="{BB962C8B-B14F-4D97-AF65-F5344CB8AC3E}">
        <p14:creationId xmlns:p14="http://schemas.microsoft.com/office/powerpoint/2010/main" val="4118105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D0B816-0018-1A4C-ACF8-217DAF5C6230}"/>
              </a:ext>
            </a:extLst>
          </p:cNvPr>
          <p:cNvSpPr>
            <a:spLocks noGrp="1"/>
          </p:cNvSpPr>
          <p:nvPr>
            <p:ph idx="1"/>
          </p:nvPr>
        </p:nvSpPr>
        <p:spPr/>
        <p:txBody>
          <a:bodyPr>
            <a:normAutofit/>
          </a:bodyPr>
          <a:lstStyle/>
          <a:p>
            <a:pPr marL="0" indent="0" algn="ctr">
              <a:buNone/>
            </a:pPr>
            <a:r>
              <a:rPr lang="en-US" sz="19900" dirty="0">
                <a:latin typeface="NTFPRECURSIVEFK-NORMAL" panose="03000400000000000000" pitchFamily="66" charset="0"/>
              </a:rPr>
              <a:t>rescue</a:t>
            </a:r>
          </a:p>
        </p:txBody>
      </p:sp>
      <p:sp>
        <p:nvSpPr>
          <p:cNvPr id="4" name="Title 1">
            <a:extLst>
              <a:ext uri="{FF2B5EF4-FFF2-40B4-BE49-F238E27FC236}">
                <a16:creationId xmlns:a16="http://schemas.microsoft.com/office/drawing/2014/main" id="{C10C38D9-D7EC-4F4C-A908-343646EB2AE0}"/>
              </a:ext>
            </a:extLst>
          </p:cNvPr>
          <p:cNvSpPr>
            <a:spLocks noGrp="1"/>
          </p:cNvSpPr>
          <p:nvPr>
            <p:ph type="title"/>
          </p:nvPr>
        </p:nvSpPr>
        <p:spPr>
          <a:xfrm>
            <a:off x="243840" y="128016"/>
            <a:ext cx="10515600" cy="476123"/>
          </a:xfrm>
        </p:spPr>
        <p:txBody>
          <a:bodyPr>
            <a:normAutofit fontScale="90000"/>
          </a:bodyPr>
          <a:lstStyle/>
          <a:p>
            <a:r>
              <a:rPr lang="en-US" sz="2800" b="1" dirty="0">
                <a:solidFill>
                  <a:schemeClr val="bg1">
                    <a:lumMod val="75000"/>
                  </a:schemeClr>
                </a:solidFill>
                <a:latin typeface="NTFPRECURSIVEFK-NORMAL" panose="03000400000000000000" pitchFamily="66" charset="0"/>
              </a:rPr>
              <a:t>Wednesday</a:t>
            </a:r>
          </a:p>
        </p:txBody>
      </p:sp>
    </p:spTree>
    <p:extLst>
      <p:ext uri="{BB962C8B-B14F-4D97-AF65-F5344CB8AC3E}">
        <p14:creationId xmlns:p14="http://schemas.microsoft.com/office/powerpoint/2010/main" val="1517693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D0B816-0018-1A4C-ACF8-217DAF5C6230}"/>
              </a:ext>
            </a:extLst>
          </p:cNvPr>
          <p:cNvSpPr>
            <a:spLocks noGrp="1"/>
          </p:cNvSpPr>
          <p:nvPr>
            <p:ph idx="1"/>
          </p:nvPr>
        </p:nvSpPr>
        <p:spPr/>
        <p:txBody>
          <a:bodyPr>
            <a:normAutofit/>
          </a:bodyPr>
          <a:lstStyle/>
          <a:p>
            <a:pPr marL="0" indent="0" algn="ctr">
              <a:buNone/>
            </a:pPr>
            <a:r>
              <a:rPr lang="en-US" sz="19900" dirty="0">
                <a:latin typeface="NTFPRECURSIVEFK-NORMAL" panose="03000400000000000000" pitchFamily="66" charset="0"/>
              </a:rPr>
              <a:t>argue</a:t>
            </a:r>
          </a:p>
        </p:txBody>
      </p:sp>
      <p:sp>
        <p:nvSpPr>
          <p:cNvPr id="4" name="Title 1">
            <a:extLst>
              <a:ext uri="{FF2B5EF4-FFF2-40B4-BE49-F238E27FC236}">
                <a16:creationId xmlns:a16="http://schemas.microsoft.com/office/drawing/2014/main" id="{8C21C9D8-F973-1844-B31A-03B7A78DB25C}"/>
              </a:ext>
            </a:extLst>
          </p:cNvPr>
          <p:cNvSpPr>
            <a:spLocks noGrp="1"/>
          </p:cNvSpPr>
          <p:nvPr>
            <p:ph type="title"/>
          </p:nvPr>
        </p:nvSpPr>
        <p:spPr>
          <a:xfrm>
            <a:off x="243840" y="128016"/>
            <a:ext cx="10515600" cy="476123"/>
          </a:xfrm>
        </p:spPr>
        <p:txBody>
          <a:bodyPr>
            <a:normAutofit fontScale="90000"/>
          </a:bodyPr>
          <a:lstStyle/>
          <a:p>
            <a:r>
              <a:rPr lang="en-US" sz="2800" b="1" dirty="0">
                <a:solidFill>
                  <a:schemeClr val="bg1">
                    <a:lumMod val="75000"/>
                  </a:schemeClr>
                </a:solidFill>
                <a:latin typeface="NTFPRECURSIVEFK-NORMAL" panose="03000400000000000000" pitchFamily="66" charset="0"/>
              </a:rPr>
              <a:t>Wednesday</a:t>
            </a:r>
          </a:p>
        </p:txBody>
      </p:sp>
    </p:spTree>
    <p:extLst>
      <p:ext uri="{BB962C8B-B14F-4D97-AF65-F5344CB8AC3E}">
        <p14:creationId xmlns:p14="http://schemas.microsoft.com/office/powerpoint/2010/main" val="581862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456</TotalTime>
  <Words>1113</Words>
  <Application>Microsoft Macintosh PowerPoint</Application>
  <PresentationFormat>Widescreen</PresentationFormat>
  <Paragraphs>108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NTFPRECURSIVEFK-NORMAL</vt:lpstr>
      <vt:lpstr>Office Theme</vt:lpstr>
      <vt:lpstr>Mrs Hewison’s RWI group</vt:lpstr>
      <vt:lpstr>PowerPoint Presentation</vt:lpstr>
      <vt:lpstr>Thursday</vt:lpstr>
      <vt:lpstr>Thursday</vt:lpstr>
      <vt:lpstr>Thursday</vt:lpstr>
      <vt:lpstr>Today’s focus sound is ue as in: ‘to the rescue’.</vt:lpstr>
      <vt:lpstr>Wednesday</vt:lpstr>
      <vt:lpstr>Wednesday</vt:lpstr>
      <vt:lpstr>Wednesday</vt:lpstr>
      <vt:lpstr>Wednesday</vt:lpstr>
      <vt:lpstr>Wednesday</vt:lpstr>
      <vt:lpstr>Wednesday</vt:lpstr>
      <vt:lpstr>Today’s focus sound is ue as in: ‘to the rescue’.</vt:lpstr>
      <vt:lpstr>Grammar focus</vt:lpstr>
      <vt:lpstr>Grammar focus</vt:lpstr>
      <vt:lpstr>Grammar focus</vt:lpstr>
      <vt:lpstr>Vocabulary </vt:lpstr>
      <vt:lpstr>Vocabulary </vt:lpstr>
      <vt:lpstr>Proof read – spelling </vt:lpstr>
      <vt:lpstr>Proof read – grammar</vt:lpstr>
      <vt:lpstr>Write about winning – start today, complete tomorrow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 Banks</dc:creator>
  <cp:lastModifiedBy>Joanne Banks</cp:lastModifiedBy>
  <cp:revision>38</cp:revision>
  <dcterms:created xsi:type="dcterms:W3CDTF">2021-06-10T16:25:18Z</dcterms:created>
  <dcterms:modified xsi:type="dcterms:W3CDTF">2021-06-11T15:31:15Z</dcterms:modified>
</cp:coreProperties>
</file>